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296" r:id="rId6"/>
    <p:sldId id="258" r:id="rId7"/>
    <p:sldId id="260" r:id="rId8"/>
    <p:sldId id="275" r:id="rId9"/>
    <p:sldId id="282" r:id="rId10"/>
    <p:sldId id="280" r:id="rId11"/>
    <p:sldId id="292" r:id="rId12"/>
    <p:sldId id="284" r:id="rId13"/>
    <p:sldId id="290" r:id="rId14"/>
    <p:sldId id="289" r:id="rId15"/>
    <p:sldId id="293" r:id="rId16"/>
    <p:sldId id="294"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91" autoAdjust="0"/>
    <p:restoredTop sz="94670"/>
  </p:normalViewPr>
  <p:slideViewPr>
    <p:cSldViewPr snapToGrid="0">
      <p:cViewPr varScale="1">
        <p:scale>
          <a:sx n="94" d="100"/>
          <a:sy n="94" d="100"/>
        </p:scale>
        <p:origin x="372"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hyperlink" Target="https://arc.nra.org/media/10359/arc-rulebook.pdf" TargetMode="Externa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hyperlink" Target="https://arc.nra.org/faq/" TargetMode="External"/><Relationship Id="rId1" Type="http://schemas.openxmlformats.org/officeDocument/2006/relationships/hyperlink" Target="https://arc.nra.org/" TargetMode="Externa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hyperlink" Target="mailto:ARCINFO@nrahq.org" TargetMode="External"/><Relationship Id="rId9"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arc.nra.org/" TargetMode="External"/><Relationship Id="rId7" Type="http://schemas.openxmlformats.org/officeDocument/2006/relationships/image" Target="../media/image24.png"/><Relationship Id="rId12" Type="http://schemas.openxmlformats.org/officeDocument/2006/relationships/hyperlink" Target="mailto:ARCINFO@nrahq.org" TargetMode="External"/><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hyperlink" Target="https://arc.nra.org/faq/" TargetMode="External"/><Relationship Id="rId11" Type="http://schemas.openxmlformats.org/officeDocument/2006/relationships/image" Target="../media/image27.svg"/><Relationship Id="rId5" Type="http://schemas.openxmlformats.org/officeDocument/2006/relationships/image" Target="../media/image23.sv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hyperlink" Target="https://arc.nra.org/media/10359/arc-rulebook.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42D7A5-0235-4B4E-A0BD-20F955F938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5AFA3E5-279A-488F-9D91-395A2D38737B}">
      <dgm:prSet/>
      <dgm:spPr/>
      <dgm:t>
        <a:bodyPr/>
        <a:lstStyle/>
        <a:p>
          <a:pPr>
            <a:lnSpc>
              <a:spcPct val="100000"/>
            </a:lnSpc>
          </a:pPr>
          <a:r>
            <a:rPr lang="en-US" dirty="0"/>
            <a:t>Visit </a:t>
          </a:r>
          <a:r>
            <a:rPr lang="en-US"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https://ARC.NRA.org</a:t>
          </a:r>
          <a:r>
            <a:rPr lang="en-US" dirty="0">
              <a:solidFill>
                <a:srgbClr val="FF0000"/>
              </a:solidFill>
            </a:rPr>
            <a:t>  </a:t>
          </a:r>
        </a:p>
      </dgm:t>
    </dgm:pt>
    <dgm:pt modelId="{DC5DB1E8-AA86-4265-8D6D-436C82A5D8DC}" type="parTrans" cxnId="{96587776-B5F7-4336-ACA8-51455509EF0A}">
      <dgm:prSet/>
      <dgm:spPr/>
      <dgm:t>
        <a:bodyPr/>
        <a:lstStyle/>
        <a:p>
          <a:endParaRPr lang="en-US"/>
        </a:p>
      </dgm:t>
    </dgm:pt>
    <dgm:pt modelId="{FCDEE698-2BB7-4047-B754-E9F259DE5167}" type="sibTrans" cxnId="{96587776-B5F7-4336-ACA8-51455509EF0A}">
      <dgm:prSet/>
      <dgm:spPr/>
      <dgm:t>
        <a:bodyPr/>
        <a:lstStyle/>
        <a:p>
          <a:endParaRPr lang="en-US"/>
        </a:p>
      </dgm:t>
    </dgm:pt>
    <dgm:pt modelId="{2B1F191F-D993-40AA-86DE-51C5B40D0F49}">
      <dgm:prSet/>
      <dgm:spPr/>
      <dgm:t>
        <a:bodyPr/>
        <a:lstStyle/>
        <a:p>
          <a:pPr>
            <a:lnSpc>
              <a:spcPct val="100000"/>
            </a:lnSpc>
          </a:pPr>
          <a:r>
            <a:rPr lang="en-US" dirty="0"/>
            <a:t>Read through the FAQ’s at </a:t>
          </a:r>
          <a:r>
            <a:rPr lang="en-US" dirty="0">
              <a:solidFill>
                <a:srgbClr val="FF0000"/>
              </a:solidFill>
              <a:hlinkClick xmlns:r="http://schemas.openxmlformats.org/officeDocument/2006/relationships" r:id="rId2">
                <a:extLst>
                  <a:ext uri="{A12FA001-AC4F-418D-AE19-62706E023703}">
                    <ahyp:hlinkClr xmlns:ahyp="http://schemas.microsoft.com/office/drawing/2018/hyperlinkcolor" val="tx"/>
                  </a:ext>
                </a:extLst>
              </a:hlinkClick>
            </a:rPr>
            <a:t>https://arc.nra.org/faq/</a:t>
          </a:r>
          <a:r>
            <a:rPr lang="en-US" dirty="0">
              <a:solidFill>
                <a:srgbClr val="FF0000"/>
              </a:solidFill>
            </a:rPr>
            <a:t> </a:t>
          </a:r>
        </a:p>
      </dgm:t>
    </dgm:pt>
    <dgm:pt modelId="{6233B31B-36EA-4574-AE7B-C3E01114B3A6}" type="parTrans" cxnId="{8A7B48E8-4093-4029-A65F-738DDA81DB9D}">
      <dgm:prSet/>
      <dgm:spPr/>
      <dgm:t>
        <a:bodyPr/>
        <a:lstStyle/>
        <a:p>
          <a:endParaRPr lang="en-US"/>
        </a:p>
      </dgm:t>
    </dgm:pt>
    <dgm:pt modelId="{5CAED4F5-8845-4C2D-AD5D-A53797504CCD}" type="sibTrans" cxnId="{8A7B48E8-4093-4029-A65F-738DDA81DB9D}">
      <dgm:prSet/>
      <dgm:spPr/>
      <dgm:t>
        <a:bodyPr/>
        <a:lstStyle/>
        <a:p>
          <a:endParaRPr lang="en-US"/>
        </a:p>
      </dgm:t>
    </dgm:pt>
    <dgm:pt modelId="{4B4E15F5-71F8-4CAB-ABD4-85D63D6C8850}">
      <dgm:prSet/>
      <dgm:spPr/>
      <dgm:t>
        <a:bodyPr/>
        <a:lstStyle/>
        <a:p>
          <a:pPr>
            <a:lnSpc>
              <a:spcPct val="100000"/>
            </a:lnSpc>
          </a:pPr>
          <a:r>
            <a:rPr lang="en-US" dirty="0"/>
            <a:t>Download and review the full ARC Rulebook </a:t>
          </a:r>
          <a:r>
            <a:rPr lang="en-US" dirty="0">
              <a:solidFill>
                <a:srgbClr val="FF0000"/>
              </a:solidFill>
              <a:hlinkClick xmlns:r="http://schemas.openxmlformats.org/officeDocument/2006/relationships" r:id="rId3">
                <a:extLst>
                  <a:ext uri="{A12FA001-AC4F-418D-AE19-62706E023703}">
                    <ahyp:hlinkClr xmlns:ahyp="http://schemas.microsoft.com/office/drawing/2018/hyperlinkcolor" val="tx"/>
                  </a:ext>
                </a:extLst>
              </a:hlinkClick>
            </a:rPr>
            <a:t>https://arc.nra.org/media/10359/arc-rulebook.pdf</a:t>
          </a:r>
          <a:r>
            <a:rPr lang="en-US" dirty="0">
              <a:solidFill>
                <a:srgbClr val="FF0000"/>
              </a:solidFill>
            </a:rPr>
            <a:t>  </a:t>
          </a:r>
        </a:p>
      </dgm:t>
    </dgm:pt>
    <dgm:pt modelId="{71ABE8A0-2DEA-4F7D-B17B-400293F468A7}" type="parTrans" cxnId="{19C3A99A-DBD0-4821-8199-AD24255AEB57}">
      <dgm:prSet/>
      <dgm:spPr/>
      <dgm:t>
        <a:bodyPr/>
        <a:lstStyle/>
        <a:p>
          <a:endParaRPr lang="en-US"/>
        </a:p>
      </dgm:t>
    </dgm:pt>
    <dgm:pt modelId="{1E13BD3C-88F2-48A9-B3F6-BFFE071BEFF8}" type="sibTrans" cxnId="{19C3A99A-DBD0-4821-8199-AD24255AEB57}">
      <dgm:prSet/>
      <dgm:spPr/>
      <dgm:t>
        <a:bodyPr/>
        <a:lstStyle/>
        <a:p>
          <a:endParaRPr lang="en-US"/>
        </a:p>
      </dgm:t>
    </dgm:pt>
    <dgm:pt modelId="{EE56DBAE-8DD4-4CC6-BC3E-8EF07040572F}">
      <dgm:prSet/>
      <dgm:spPr/>
      <dgm:t>
        <a:bodyPr/>
        <a:lstStyle/>
        <a:p>
          <a:pPr>
            <a:lnSpc>
              <a:spcPct val="100000"/>
            </a:lnSpc>
          </a:pPr>
          <a:r>
            <a:rPr lang="en-US" dirty="0"/>
            <a:t>For more information, email the ARC Program Manager Directly at:  </a:t>
          </a:r>
          <a:r>
            <a:rPr lang="en-US" dirty="0">
              <a:solidFill>
                <a:srgbClr val="FF0000"/>
              </a:solidFill>
              <a:hlinkClick xmlns:r="http://schemas.openxmlformats.org/officeDocument/2006/relationships" r:id="rId4">
                <a:extLst>
                  <a:ext uri="{A12FA001-AC4F-418D-AE19-62706E023703}">
                    <ahyp:hlinkClr xmlns:ahyp="http://schemas.microsoft.com/office/drawing/2018/hyperlinkcolor" val="tx"/>
                  </a:ext>
                </a:extLst>
              </a:hlinkClick>
            </a:rPr>
            <a:t>ARCINFO@nrahq.org</a:t>
          </a:r>
          <a:r>
            <a:rPr lang="en-US" dirty="0">
              <a:solidFill>
                <a:srgbClr val="FF0000"/>
              </a:solidFill>
            </a:rPr>
            <a:t>  </a:t>
          </a:r>
          <a:r>
            <a:rPr lang="en-US" dirty="0">
              <a:solidFill>
                <a:schemeClr val="tx1"/>
              </a:solidFill>
            </a:rPr>
            <a:t>or call: 703-267-1474</a:t>
          </a:r>
        </a:p>
      </dgm:t>
    </dgm:pt>
    <dgm:pt modelId="{E95044DA-474F-46DD-9280-230B2E115D0C}" type="parTrans" cxnId="{EEB162CF-7C7B-4F39-AF2B-AE7E74447603}">
      <dgm:prSet/>
      <dgm:spPr/>
      <dgm:t>
        <a:bodyPr/>
        <a:lstStyle/>
        <a:p>
          <a:endParaRPr lang="en-US"/>
        </a:p>
      </dgm:t>
    </dgm:pt>
    <dgm:pt modelId="{9B6B016F-4685-43EC-A92B-6C905AC830F0}" type="sibTrans" cxnId="{EEB162CF-7C7B-4F39-AF2B-AE7E74447603}">
      <dgm:prSet/>
      <dgm:spPr/>
      <dgm:t>
        <a:bodyPr/>
        <a:lstStyle/>
        <a:p>
          <a:endParaRPr lang="en-US"/>
        </a:p>
      </dgm:t>
    </dgm:pt>
    <dgm:pt modelId="{A3A1C92E-4E55-4D67-9AC7-A9DC9B23E647}" type="pres">
      <dgm:prSet presAssocID="{B642D7A5-0235-4B4E-A0BD-20F955F938D5}" presName="root" presStyleCnt="0">
        <dgm:presLayoutVars>
          <dgm:dir/>
          <dgm:resizeHandles val="exact"/>
        </dgm:presLayoutVars>
      </dgm:prSet>
      <dgm:spPr/>
    </dgm:pt>
    <dgm:pt modelId="{6B1C1203-D6A3-404A-A330-8DC5EF3AC47B}" type="pres">
      <dgm:prSet presAssocID="{15AFA3E5-279A-488F-9D91-395A2D38737B}" presName="compNode" presStyleCnt="0"/>
      <dgm:spPr/>
    </dgm:pt>
    <dgm:pt modelId="{7BC91048-2926-4364-9C04-1E469E9A4156}" type="pres">
      <dgm:prSet presAssocID="{15AFA3E5-279A-488F-9D91-395A2D38737B}" presName="bgRect" presStyleLbl="bgShp" presStyleIdx="0" presStyleCnt="4"/>
      <dgm:spPr/>
    </dgm:pt>
    <dgm:pt modelId="{2B233067-7E1C-4991-B2B8-3B64897A6FD4}" type="pres">
      <dgm:prSet presAssocID="{15AFA3E5-279A-488F-9D91-395A2D38737B}" presName="iconRect" presStyleLbl="node1" presStyleIdx="0"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r"/>
        </a:ext>
      </dgm:extLst>
    </dgm:pt>
    <dgm:pt modelId="{7F291B03-B5C1-494A-9632-01D76CF9F985}" type="pres">
      <dgm:prSet presAssocID="{15AFA3E5-279A-488F-9D91-395A2D38737B}" presName="spaceRect" presStyleCnt="0"/>
      <dgm:spPr/>
    </dgm:pt>
    <dgm:pt modelId="{D9133B3D-BC9A-4FFB-97AA-483742AFCB60}" type="pres">
      <dgm:prSet presAssocID="{15AFA3E5-279A-488F-9D91-395A2D38737B}" presName="parTx" presStyleLbl="revTx" presStyleIdx="0" presStyleCnt="4">
        <dgm:presLayoutVars>
          <dgm:chMax val="0"/>
          <dgm:chPref val="0"/>
        </dgm:presLayoutVars>
      </dgm:prSet>
      <dgm:spPr/>
    </dgm:pt>
    <dgm:pt modelId="{1654E734-4F8E-4915-BBF4-B269CE5CD02F}" type="pres">
      <dgm:prSet presAssocID="{FCDEE698-2BB7-4047-B754-E9F259DE5167}" presName="sibTrans" presStyleCnt="0"/>
      <dgm:spPr/>
    </dgm:pt>
    <dgm:pt modelId="{4CBDC768-F71F-4341-847C-C0D5DBA735FD}" type="pres">
      <dgm:prSet presAssocID="{2B1F191F-D993-40AA-86DE-51C5B40D0F49}" presName="compNode" presStyleCnt="0"/>
      <dgm:spPr/>
    </dgm:pt>
    <dgm:pt modelId="{A0339D92-3C32-4738-B2E9-46C1E7FAA31D}" type="pres">
      <dgm:prSet presAssocID="{2B1F191F-D993-40AA-86DE-51C5B40D0F49}" presName="bgRect" presStyleLbl="bgShp" presStyleIdx="1" presStyleCnt="4"/>
      <dgm:spPr/>
    </dgm:pt>
    <dgm:pt modelId="{D93AFC9D-29AC-4145-9CE9-C9F2955D9778}" type="pres">
      <dgm:prSet presAssocID="{2B1F191F-D993-40AA-86DE-51C5B40D0F49}" presName="iconRect" presStyleLbl="node1" presStyleIdx="1"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F1DF0C92-3B59-4A84-940A-7D72BD1CBC30}" type="pres">
      <dgm:prSet presAssocID="{2B1F191F-D993-40AA-86DE-51C5B40D0F49}" presName="spaceRect" presStyleCnt="0"/>
      <dgm:spPr/>
    </dgm:pt>
    <dgm:pt modelId="{5FC0ECD9-9695-4DA6-8EA4-E9512CEB977C}" type="pres">
      <dgm:prSet presAssocID="{2B1F191F-D993-40AA-86DE-51C5B40D0F49}" presName="parTx" presStyleLbl="revTx" presStyleIdx="1" presStyleCnt="4">
        <dgm:presLayoutVars>
          <dgm:chMax val="0"/>
          <dgm:chPref val="0"/>
        </dgm:presLayoutVars>
      </dgm:prSet>
      <dgm:spPr/>
    </dgm:pt>
    <dgm:pt modelId="{131AAD3A-1195-4E4F-9C0F-9CDC617F3D23}" type="pres">
      <dgm:prSet presAssocID="{5CAED4F5-8845-4C2D-AD5D-A53797504CCD}" presName="sibTrans" presStyleCnt="0"/>
      <dgm:spPr/>
    </dgm:pt>
    <dgm:pt modelId="{63175B42-4F82-4DA1-80A5-3C09C11A939A}" type="pres">
      <dgm:prSet presAssocID="{4B4E15F5-71F8-4CAB-ABD4-85D63D6C8850}" presName="compNode" presStyleCnt="0"/>
      <dgm:spPr/>
    </dgm:pt>
    <dgm:pt modelId="{1E91F353-12A7-4375-97BE-18A775E74F07}" type="pres">
      <dgm:prSet presAssocID="{4B4E15F5-71F8-4CAB-ABD4-85D63D6C8850}" presName="bgRect" presStyleLbl="bgShp" presStyleIdx="2" presStyleCnt="4"/>
      <dgm:spPr/>
    </dgm:pt>
    <dgm:pt modelId="{BCDB47C7-9F1E-4C1B-833E-F2CA53290210}" type="pres">
      <dgm:prSet presAssocID="{4B4E15F5-71F8-4CAB-ABD4-85D63D6C8850}"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wnload"/>
        </a:ext>
      </dgm:extLst>
    </dgm:pt>
    <dgm:pt modelId="{1A0ACC29-0823-44E3-97BD-FC7FFA43D2C1}" type="pres">
      <dgm:prSet presAssocID="{4B4E15F5-71F8-4CAB-ABD4-85D63D6C8850}" presName="spaceRect" presStyleCnt="0"/>
      <dgm:spPr/>
    </dgm:pt>
    <dgm:pt modelId="{64496D62-32A2-48B3-82C9-426621CE25FB}" type="pres">
      <dgm:prSet presAssocID="{4B4E15F5-71F8-4CAB-ABD4-85D63D6C8850}" presName="parTx" presStyleLbl="revTx" presStyleIdx="2" presStyleCnt="4">
        <dgm:presLayoutVars>
          <dgm:chMax val="0"/>
          <dgm:chPref val="0"/>
        </dgm:presLayoutVars>
      </dgm:prSet>
      <dgm:spPr/>
    </dgm:pt>
    <dgm:pt modelId="{8F2C914E-86EA-4E26-9094-FEEBDCA53DC2}" type="pres">
      <dgm:prSet presAssocID="{1E13BD3C-88F2-48A9-B3F6-BFFE071BEFF8}" presName="sibTrans" presStyleCnt="0"/>
      <dgm:spPr/>
    </dgm:pt>
    <dgm:pt modelId="{324F757C-8255-44E0-8AD8-B29C4004E181}" type="pres">
      <dgm:prSet presAssocID="{EE56DBAE-8DD4-4CC6-BC3E-8EF07040572F}" presName="compNode" presStyleCnt="0"/>
      <dgm:spPr/>
    </dgm:pt>
    <dgm:pt modelId="{BFB7DBAF-8914-482F-B23B-C4880FBD39BE}" type="pres">
      <dgm:prSet presAssocID="{EE56DBAE-8DD4-4CC6-BC3E-8EF07040572F}" presName="bgRect" presStyleLbl="bgShp" presStyleIdx="3" presStyleCnt="4"/>
      <dgm:spPr/>
    </dgm:pt>
    <dgm:pt modelId="{BCCC1B42-8FC9-465D-879D-051558FF03D6}" type="pres">
      <dgm:prSet presAssocID="{EE56DBAE-8DD4-4CC6-BC3E-8EF07040572F}" presName="iconRect" presStyleLbl="node1" presStyleIdx="3"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Email"/>
        </a:ext>
      </dgm:extLst>
    </dgm:pt>
    <dgm:pt modelId="{EFE81FBC-8E66-44E8-BCF5-BD657631FC05}" type="pres">
      <dgm:prSet presAssocID="{EE56DBAE-8DD4-4CC6-BC3E-8EF07040572F}" presName="spaceRect" presStyleCnt="0"/>
      <dgm:spPr/>
    </dgm:pt>
    <dgm:pt modelId="{584E89FF-89E7-48B2-A257-53622A50EB87}" type="pres">
      <dgm:prSet presAssocID="{EE56DBAE-8DD4-4CC6-BC3E-8EF07040572F}" presName="parTx" presStyleLbl="revTx" presStyleIdx="3" presStyleCnt="4">
        <dgm:presLayoutVars>
          <dgm:chMax val="0"/>
          <dgm:chPref val="0"/>
        </dgm:presLayoutVars>
      </dgm:prSet>
      <dgm:spPr/>
    </dgm:pt>
  </dgm:ptLst>
  <dgm:cxnLst>
    <dgm:cxn modelId="{51F6DD13-4264-46D0-BD33-BA52A9838437}" type="presOf" srcId="{EE56DBAE-8DD4-4CC6-BC3E-8EF07040572F}" destId="{584E89FF-89E7-48B2-A257-53622A50EB87}" srcOrd="0" destOrd="0" presId="urn:microsoft.com/office/officeart/2018/2/layout/IconVerticalSolidList"/>
    <dgm:cxn modelId="{292AD25B-ADC8-4EF8-A5F9-5DE2849CB674}" type="presOf" srcId="{B642D7A5-0235-4B4E-A0BD-20F955F938D5}" destId="{A3A1C92E-4E55-4D67-9AC7-A9DC9B23E647}" srcOrd="0" destOrd="0" presId="urn:microsoft.com/office/officeart/2018/2/layout/IconVerticalSolidList"/>
    <dgm:cxn modelId="{96587776-B5F7-4336-ACA8-51455509EF0A}" srcId="{B642D7A5-0235-4B4E-A0BD-20F955F938D5}" destId="{15AFA3E5-279A-488F-9D91-395A2D38737B}" srcOrd="0" destOrd="0" parTransId="{DC5DB1E8-AA86-4265-8D6D-436C82A5D8DC}" sibTransId="{FCDEE698-2BB7-4047-B754-E9F259DE5167}"/>
    <dgm:cxn modelId="{F796DF7D-4974-4E50-9F88-72129B521991}" type="presOf" srcId="{2B1F191F-D993-40AA-86DE-51C5B40D0F49}" destId="{5FC0ECD9-9695-4DA6-8EA4-E9512CEB977C}" srcOrd="0" destOrd="0" presId="urn:microsoft.com/office/officeart/2018/2/layout/IconVerticalSolidList"/>
    <dgm:cxn modelId="{19C3A99A-DBD0-4821-8199-AD24255AEB57}" srcId="{B642D7A5-0235-4B4E-A0BD-20F955F938D5}" destId="{4B4E15F5-71F8-4CAB-ABD4-85D63D6C8850}" srcOrd="2" destOrd="0" parTransId="{71ABE8A0-2DEA-4F7D-B17B-400293F468A7}" sibTransId="{1E13BD3C-88F2-48A9-B3F6-BFFE071BEFF8}"/>
    <dgm:cxn modelId="{EEB162CF-7C7B-4F39-AF2B-AE7E74447603}" srcId="{B642D7A5-0235-4B4E-A0BD-20F955F938D5}" destId="{EE56DBAE-8DD4-4CC6-BC3E-8EF07040572F}" srcOrd="3" destOrd="0" parTransId="{E95044DA-474F-46DD-9280-230B2E115D0C}" sibTransId="{9B6B016F-4685-43EC-A92B-6C905AC830F0}"/>
    <dgm:cxn modelId="{8A7B48E8-4093-4029-A65F-738DDA81DB9D}" srcId="{B642D7A5-0235-4B4E-A0BD-20F955F938D5}" destId="{2B1F191F-D993-40AA-86DE-51C5B40D0F49}" srcOrd="1" destOrd="0" parTransId="{6233B31B-36EA-4574-AE7B-C3E01114B3A6}" sibTransId="{5CAED4F5-8845-4C2D-AD5D-A53797504CCD}"/>
    <dgm:cxn modelId="{C81742FA-D192-4BB0-9AE9-7B4F208305A9}" type="presOf" srcId="{4B4E15F5-71F8-4CAB-ABD4-85D63D6C8850}" destId="{64496D62-32A2-48B3-82C9-426621CE25FB}" srcOrd="0" destOrd="0" presId="urn:microsoft.com/office/officeart/2018/2/layout/IconVerticalSolidList"/>
    <dgm:cxn modelId="{5DF4BCFC-4D4A-4D8A-B4B4-0FE219286923}" type="presOf" srcId="{15AFA3E5-279A-488F-9D91-395A2D38737B}" destId="{D9133B3D-BC9A-4FFB-97AA-483742AFCB60}" srcOrd="0" destOrd="0" presId="urn:microsoft.com/office/officeart/2018/2/layout/IconVerticalSolidList"/>
    <dgm:cxn modelId="{6A14CAEC-1874-4EBD-A753-75413987C951}" type="presParOf" srcId="{A3A1C92E-4E55-4D67-9AC7-A9DC9B23E647}" destId="{6B1C1203-D6A3-404A-A330-8DC5EF3AC47B}" srcOrd="0" destOrd="0" presId="urn:microsoft.com/office/officeart/2018/2/layout/IconVerticalSolidList"/>
    <dgm:cxn modelId="{B97CF4D7-810E-443A-91DE-38E2BD554A59}" type="presParOf" srcId="{6B1C1203-D6A3-404A-A330-8DC5EF3AC47B}" destId="{7BC91048-2926-4364-9C04-1E469E9A4156}" srcOrd="0" destOrd="0" presId="urn:microsoft.com/office/officeart/2018/2/layout/IconVerticalSolidList"/>
    <dgm:cxn modelId="{8391AADD-0537-4F54-89D0-73208EEF137F}" type="presParOf" srcId="{6B1C1203-D6A3-404A-A330-8DC5EF3AC47B}" destId="{2B233067-7E1C-4991-B2B8-3B64897A6FD4}" srcOrd="1" destOrd="0" presId="urn:microsoft.com/office/officeart/2018/2/layout/IconVerticalSolidList"/>
    <dgm:cxn modelId="{0F3DE775-05C4-41F2-AA17-8517F9C930DD}" type="presParOf" srcId="{6B1C1203-D6A3-404A-A330-8DC5EF3AC47B}" destId="{7F291B03-B5C1-494A-9632-01D76CF9F985}" srcOrd="2" destOrd="0" presId="urn:microsoft.com/office/officeart/2018/2/layout/IconVerticalSolidList"/>
    <dgm:cxn modelId="{48B8A3BD-2D4A-4F7D-8491-046567C07C10}" type="presParOf" srcId="{6B1C1203-D6A3-404A-A330-8DC5EF3AC47B}" destId="{D9133B3D-BC9A-4FFB-97AA-483742AFCB60}" srcOrd="3" destOrd="0" presId="urn:microsoft.com/office/officeart/2018/2/layout/IconVerticalSolidList"/>
    <dgm:cxn modelId="{318E5753-21B0-4784-97EA-E60E4E6DCC69}" type="presParOf" srcId="{A3A1C92E-4E55-4D67-9AC7-A9DC9B23E647}" destId="{1654E734-4F8E-4915-BBF4-B269CE5CD02F}" srcOrd="1" destOrd="0" presId="urn:microsoft.com/office/officeart/2018/2/layout/IconVerticalSolidList"/>
    <dgm:cxn modelId="{297136AE-9459-4D99-8958-CD19F7CA5752}" type="presParOf" srcId="{A3A1C92E-4E55-4D67-9AC7-A9DC9B23E647}" destId="{4CBDC768-F71F-4341-847C-C0D5DBA735FD}" srcOrd="2" destOrd="0" presId="urn:microsoft.com/office/officeart/2018/2/layout/IconVerticalSolidList"/>
    <dgm:cxn modelId="{F8E382E2-C36F-4986-86A5-9484D1613614}" type="presParOf" srcId="{4CBDC768-F71F-4341-847C-C0D5DBA735FD}" destId="{A0339D92-3C32-4738-B2E9-46C1E7FAA31D}" srcOrd="0" destOrd="0" presId="urn:microsoft.com/office/officeart/2018/2/layout/IconVerticalSolidList"/>
    <dgm:cxn modelId="{708C39B8-A396-467F-A664-A83A24E44E4E}" type="presParOf" srcId="{4CBDC768-F71F-4341-847C-C0D5DBA735FD}" destId="{D93AFC9D-29AC-4145-9CE9-C9F2955D9778}" srcOrd="1" destOrd="0" presId="urn:microsoft.com/office/officeart/2018/2/layout/IconVerticalSolidList"/>
    <dgm:cxn modelId="{8413CBB0-EE86-4E4E-9C35-33CA5B065A94}" type="presParOf" srcId="{4CBDC768-F71F-4341-847C-C0D5DBA735FD}" destId="{F1DF0C92-3B59-4A84-940A-7D72BD1CBC30}" srcOrd="2" destOrd="0" presId="urn:microsoft.com/office/officeart/2018/2/layout/IconVerticalSolidList"/>
    <dgm:cxn modelId="{E5352898-93C7-4C13-B832-9D4A16940B25}" type="presParOf" srcId="{4CBDC768-F71F-4341-847C-C0D5DBA735FD}" destId="{5FC0ECD9-9695-4DA6-8EA4-E9512CEB977C}" srcOrd="3" destOrd="0" presId="urn:microsoft.com/office/officeart/2018/2/layout/IconVerticalSolidList"/>
    <dgm:cxn modelId="{E84C5612-762A-44AB-89CB-2188F7476415}" type="presParOf" srcId="{A3A1C92E-4E55-4D67-9AC7-A9DC9B23E647}" destId="{131AAD3A-1195-4E4F-9C0F-9CDC617F3D23}" srcOrd="3" destOrd="0" presId="urn:microsoft.com/office/officeart/2018/2/layout/IconVerticalSolidList"/>
    <dgm:cxn modelId="{44D6BE71-F25E-4095-BDD0-C56DD18F4D92}" type="presParOf" srcId="{A3A1C92E-4E55-4D67-9AC7-A9DC9B23E647}" destId="{63175B42-4F82-4DA1-80A5-3C09C11A939A}" srcOrd="4" destOrd="0" presId="urn:microsoft.com/office/officeart/2018/2/layout/IconVerticalSolidList"/>
    <dgm:cxn modelId="{99B26223-BE1E-415B-91A9-57BB4A551AA2}" type="presParOf" srcId="{63175B42-4F82-4DA1-80A5-3C09C11A939A}" destId="{1E91F353-12A7-4375-97BE-18A775E74F07}" srcOrd="0" destOrd="0" presId="urn:microsoft.com/office/officeart/2018/2/layout/IconVerticalSolidList"/>
    <dgm:cxn modelId="{603EA478-B759-490B-8C26-C2EA4D16A8EB}" type="presParOf" srcId="{63175B42-4F82-4DA1-80A5-3C09C11A939A}" destId="{BCDB47C7-9F1E-4C1B-833E-F2CA53290210}" srcOrd="1" destOrd="0" presId="urn:microsoft.com/office/officeart/2018/2/layout/IconVerticalSolidList"/>
    <dgm:cxn modelId="{B92BA88C-C672-43B4-A2ED-D6D66C8EC31C}" type="presParOf" srcId="{63175B42-4F82-4DA1-80A5-3C09C11A939A}" destId="{1A0ACC29-0823-44E3-97BD-FC7FFA43D2C1}" srcOrd="2" destOrd="0" presId="urn:microsoft.com/office/officeart/2018/2/layout/IconVerticalSolidList"/>
    <dgm:cxn modelId="{16BDC929-B451-4E2A-8E30-E726364783B3}" type="presParOf" srcId="{63175B42-4F82-4DA1-80A5-3C09C11A939A}" destId="{64496D62-32A2-48B3-82C9-426621CE25FB}" srcOrd="3" destOrd="0" presId="urn:microsoft.com/office/officeart/2018/2/layout/IconVerticalSolidList"/>
    <dgm:cxn modelId="{5000656B-5A1D-4EAD-8C34-0AA2B369EEC6}" type="presParOf" srcId="{A3A1C92E-4E55-4D67-9AC7-A9DC9B23E647}" destId="{8F2C914E-86EA-4E26-9094-FEEBDCA53DC2}" srcOrd="5" destOrd="0" presId="urn:microsoft.com/office/officeart/2018/2/layout/IconVerticalSolidList"/>
    <dgm:cxn modelId="{F4749CDE-B8AE-4629-8F33-7A2462FA515D}" type="presParOf" srcId="{A3A1C92E-4E55-4D67-9AC7-A9DC9B23E647}" destId="{324F757C-8255-44E0-8AD8-B29C4004E181}" srcOrd="6" destOrd="0" presId="urn:microsoft.com/office/officeart/2018/2/layout/IconVerticalSolidList"/>
    <dgm:cxn modelId="{875165B2-F808-4568-BAD4-359FE11D3B22}" type="presParOf" srcId="{324F757C-8255-44E0-8AD8-B29C4004E181}" destId="{BFB7DBAF-8914-482F-B23B-C4880FBD39BE}" srcOrd="0" destOrd="0" presId="urn:microsoft.com/office/officeart/2018/2/layout/IconVerticalSolidList"/>
    <dgm:cxn modelId="{1E380235-F862-4CD4-BA59-F0304CFBBE6F}" type="presParOf" srcId="{324F757C-8255-44E0-8AD8-B29C4004E181}" destId="{BCCC1B42-8FC9-465D-879D-051558FF03D6}" srcOrd="1" destOrd="0" presId="urn:microsoft.com/office/officeart/2018/2/layout/IconVerticalSolidList"/>
    <dgm:cxn modelId="{4ED8676C-450E-49F1-B8DA-D4977CA25F13}" type="presParOf" srcId="{324F757C-8255-44E0-8AD8-B29C4004E181}" destId="{EFE81FBC-8E66-44E8-BCF5-BD657631FC05}" srcOrd="2" destOrd="0" presId="urn:microsoft.com/office/officeart/2018/2/layout/IconVerticalSolidList"/>
    <dgm:cxn modelId="{9D1E622E-9F87-4D96-B67D-37F4DB70C6A4}" type="presParOf" srcId="{324F757C-8255-44E0-8AD8-B29C4004E181}" destId="{584E89FF-89E7-48B2-A257-53622A50EB8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91048-2926-4364-9C04-1E469E9A4156}">
      <dsp:nvSpPr>
        <dsp:cNvPr id="0" name=""/>
        <dsp:cNvSpPr/>
      </dsp:nvSpPr>
      <dsp:spPr>
        <a:xfrm>
          <a:off x="0" y="3351"/>
          <a:ext cx="4800600" cy="7340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33067-7E1C-4991-B2B8-3B64897A6FD4}">
      <dsp:nvSpPr>
        <dsp:cNvPr id="0" name=""/>
        <dsp:cNvSpPr/>
      </dsp:nvSpPr>
      <dsp:spPr>
        <a:xfrm>
          <a:off x="222062" y="168521"/>
          <a:ext cx="404145" cy="40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33B3D-BC9A-4FFB-97AA-483742AFCB60}">
      <dsp:nvSpPr>
        <dsp:cNvPr id="0" name=""/>
        <dsp:cNvSpPr/>
      </dsp:nvSpPr>
      <dsp:spPr>
        <a:xfrm>
          <a:off x="848270" y="3351"/>
          <a:ext cx="3926636" cy="779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47" tIns="82547" rIns="82547" bIns="82547" numCol="1" spcCol="1270" anchor="ctr" anchorCtr="0">
          <a:noAutofit/>
        </a:bodyPr>
        <a:lstStyle/>
        <a:p>
          <a:pPr marL="0" lvl="0" indent="0" algn="l" defTabSz="622300">
            <a:lnSpc>
              <a:spcPct val="100000"/>
            </a:lnSpc>
            <a:spcBef>
              <a:spcPct val="0"/>
            </a:spcBef>
            <a:spcAft>
              <a:spcPct val="35000"/>
            </a:spcAft>
            <a:buNone/>
          </a:pPr>
          <a:r>
            <a:rPr lang="en-US" sz="1400" kern="1200" dirty="0"/>
            <a:t>Visit </a:t>
          </a:r>
          <a:r>
            <a:rPr lang="en-US" sz="1400" kern="1200" dirty="0">
              <a:solidFill>
                <a:srgbClr val="FF0000"/>
              </a:solidFill>
              <a:hlinkClick xmlns:r="http://schemas.openxmlformats.org/officeDocument/2006/relationships" r:id="rId3">
                <a:extLst>
                  <a:ext uri="{A12FA001-AC4F-418D-AE19-62706E023703}">
                    <ahyp:hlinkClr xmlns:ahyp="http://schemas.microsoft.com/office/drawing/2018/hyperlinkcolor" val="tx"/>
                  </a:ext>
                </a:extLst>
              </a:hlinkClick>
            </a:rPr>
            <a:t>https://ARC.NRA.org</a:t>
          </a:r>
          <a:r>
            <a:rPr lang="en-US" sz="1400" kern="1200" dirty="0">
              <a:solidFill>
                <a:srgbClr val="FF0000"/>
              </a:solidFill>
            </a:rPr>
            <a:t>  </a:t>
          </a:r>
        </a:p>
      </dsp:txBody>
      <dsp:txXfrm>
        <a:off x="848270" y="3351"/>
        <a:ext cx="3926636" cy="779972"/>
      </dsp:txXfrm>
    </dsp:sp>
    <dsp:sp modelId="{A0339D92-3C32-4738-B2E9-46C1E7FAA31D}">
      <dsp:nvSpPr>
        <dsp:cNvPr id="0" name=""/>
        <dsp:cNvSpPr/>
      </dsp:nvSpPr>
      <dsp:spPr>
        <a:xfrm>
          <a:off x="0" y="978316"/>
          <a:ext cx="4800600" cy="7340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3AFC9D-29AC-4145-9CE9-C9F2955D9778}">
      <dsp:nvSpPr>
        <dsp:cNvPr id="0" name=""/>
        <dsp:cNvSpPr/>
      </dsp:nvSpPr>
      <dsp:spPr>
        <a:xfrm>
          <a:off x="222062" y="1143487"/>
          <a:ext cx="404145" cy="40375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C0ECD9-9695-4DA6-8EA4-E9512CEB977C}">
      <dsp:nvSpPr>
        <dsp:cNvPr id="0" name=""/>
        <dsp:cNvSpPr/>
      </dsp:nvSpPr>
      <dsp:spPr>
        <a:xfrm>
          <a:off x="848270" y="978316"/>
          <a:ext cx="3926636" cy="779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47" tIns="82547" rIns="82547" bIns="82547" numCol="1" spcCol="1270" anchor="ctr" anchorCtr="0">
          <a:noAutofit/>
        </a:bodyPr>
        <a:lstStyle/>
        <a:p>
          <a:pPr marL="0" lvl="0" indent="0" algn="l" defTabSz="622300">
            <a:lnSpc>
              <a:spcPct val="100000"/>
            </a:lnSpc>
            <a:spcBef>
              <a:spcPct val="0"/>
            </a:spcBef>
            <a:spcAft>
              <a:spcPct val="35000"/>
            </a:spcAft>
            <a:buNone/>
          </a:pPr>
          <a:r>
            <a:rPr lang="en-US" sz="1400" kern="1200" dirty="0"/>
            <a:t>Read through the FAQ’s at </a:t>
          </a:r>
          <a:r>
            <a:rPr lang="en-US" sz="1400" kern="1200" dirty="0">
              <a:solidFill>
                <a:srgbClr val="FF0000"/>
              </a:solidFill>
              <a:hlinkClick xmlns:r="http://schemas.openxmlformats.org/officeDocument/2006/relationships" r:id="rId6">
                <a:extLst>
                  <a:ext uri="{A12FA001-AC4F-418D-AE19-62706E023703}">
                    <ahyp:hlinkClr xmlns:ahyp="http://schemas.microsoft.com/office/drawing/2018/hyperlinkcolor" val="tx"/>
                  </a:ext>
                </a:extLst>
              </a:hlinkClick>
            </a:rPr>
            <a:t>https://arc.nra.org/faq/</a:t>
          </a:r>
          <a:r>
            <a:rPr lang="en-US" sz="1400" kern="1200" dirty="0">
              <a:solidFill>
                <a:srgbClr val="FF0000"/>
              </a:solidFill>
            </a:rPr>
            <a:t> </a:t>
          </a:r>
        </a:p>
      </dsp:txBody>
      <dsp:txXfrm>
        <a:off x="848270" y="978316"/>
        <a:ext cx="3926636" cy="779972"/>
      </dsp:txXfrm>
    </dsp:sp>
    <dsp:sp modelId="{1E91F353-12A7-4375-97BE-18A775E74F07}">
      <dsp:nvSpPr>
        <dsp:cNvPr id="0" name=""/>
        <dsp:cNvSpPr/>
      </dsp:nvSpPr>
      <dsp:spPr>
        <a:xfrm>
          <a:off x="0" y="1953282"/>
          <a:ext cx="4800600" cy="7340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DB47C7-9F1E-4C1B-833E-F2CA53290210}">
      <dsp:nvSpPr>
        <dsp:cNvPr id="0" name=""/>
        <dsp:cNvSpPr/>
      </dsp:nvSpPr>
      <dsp:spPr>
        <a:xfrm>
          <a:off x="222062" y="2118452"/>
          <a:ext cx="404145" cy="4037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496D62-32A2-48B3-82C9-426621CE25FB}">
      <dsp:nvSpPr>
        <dsp:cNvPr id="0" name=""/>
        <dsp:cNvSpPr/>
      </dsp:nvSpPr>
      <dsp:spPr>
        <a:xfrm>
          <a:off x="848270" y="1953282"/>
          <a:ext cx="3926636" cy="779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47" tIns="82547" rIns="82547" bIns="82547" numCol="1" spcCol="1270" anchor="ctr" anchorCtr="0">
          <a:noAutofit/>
        </a:bodyPr>
        <a:lstStyle/>
        <a:p>
          <a:pPr marL="0" lvl="0" indent="0" algn="l" defTabSz="622300">
            <a:lnSpc>
              <a:spcPct val="100000"/>
            </a:lnSpc>
            <a:spcBef>
              <a:spcPct val="0"/>
            </a:spcBef>
            <a:spcAft>
              <a:spcPct val="35000"/>
            </a:spcAft>
            <a:buNone/>
          </a:pPr>
          <a:r>
            <a:rPr lang="en-US" sz="1400" kern="1200" dirty="0"/>
            <a:t>Download and review the full ARC Rulebook </a:t>
          </a:r>
          <a:r>
            <a:rPr lang="en-US" sz="1400" kern="1200" dirty="0">
              <a:solidFill>
                <a:srgbClr val="FF0000"/>
              </a:solidFill>
              <a:hlinkClick xmlns:r="http://schemas.openxmlformats.org/officeDocument/2006/relationships" r:id="rId9">
                <a:extLst>
                  <a:ext uri="{A12FA001-AC4F-418D-AE19-62706E023703}">
                    <ahyp:hlinkClr xmlns:ahyp="http://schemas.microsoft.com/office/drawing/2018/hyperlinkcolor" val="tx"/>
                  </a:ext>
                </a:extLst>
              </a:hlinkClick>
            </a:rPr>
            <a:t>https://arc.nra.org/media/10359/arc-rulebook.pdf</a:t>
          </a:r>
          <a:r>
            <a:rPr lang="en-US" sz="1400" kern="1200" dirty="0">
              <a:solidFill>
                <a:srgbClr val="FF0000"/>
              </a:solidFill>
            </a:rPr>
            <a:t>  </a:t>
          </a:r>
        </a:p>
      </dsp:txBody>
      <dsp:txXfrm>
        <a:off x="848270" y="1953282"/>
        <a:ext cx="3926636" cy="779972"/>
      </dsp:txXfrm>
    </dsp:sp>
    <dsp:sp modelId="{BFB7DBAF-8914-482F-B23B-C4880FBD39BE}">
      <dsp:nvSpPr>
        <dsp:cNvPr id="0" name=""/>
        <dsp:cNvSpPr/>
      </dsp:nvSpPr>
      <dsp:spPr>
        <a:xfrm>
          <a:off x="0" y="2928247"/>
          <a:ext cx="4800600" cy="7340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CC1B42-8FC9-465D-879D-051558FF03D6}">
      <dsp:nvSpPr>
        <dsp:cNvPr id="0" name=""/>
        <dsp:cNvSpPr/>
      </dsp:nvSpPr>
      <dsp:spPr>
        <a:xfrm>
          <a:off x="222062" y="3093418"/>
          <a:ext cx="404145" cy="403750"/>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4E89FF-89E7-48B2-A257-53622A50EB87}">
      <dsp:nvSpPr>
        <dsp:cNvPr id="0" name=""/>
        <dsp:cNvSpPr/>
      </dsp:nvSpPr>
      <dsp:spPr>
        <a:xfrm>
          <a:off x="848270" y="2928247"/>
          <a:ext cx="3926636" cy="779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47" tIns="82547" rIns="82547" bIns="82547" numCol="1" spcCol="1270" anchor="ctr" anchorCtr="0">
          <a:noAutofit/>
        </a:bodyPr>
        <a:lstStyle/>
        <a:p>
          <a:pPr marL="0" lvl="0" indent="0" algn="l" defTabSz="622300">
            <a:lnSpc>
              <a:spcPct val="100000"/>
            </a:lnSpc>
            <a:spcBef>
              <a:spcPct val="0"/>
            </a:spcBef>
            <a:spcAft>
              <a:spcPct val="35000"/>
            </a:spcAft>
            <a:buNone/>
          </a:pPr>
          <a:r>
            <a:rPr lang="en-US" sz="1400" kern="1200" dirty="0"/>
            <a:t>For more information, email the ARC Program Manager Directly at:  </a:t>
          </a:r>
          <a:r>
            <a:rPr lang="en-US" sz="1400" kern="1200" dirty="0">
              <a:solidFill>
                <a:srgbClr val="FF0000"/>
              </a:solidFill>
              <a:hlinkClick xmlns:r="http://schemas.openxmlformats.org/officeDocument/2006/relationships" r:id="rId12">
                <a:extLst>
                  <a:ext uri="{A12FA001-AC4F-418D-AE19-62706E023703}">
                    <ahyp:hlinkClr xmlns:ahyp="http://schemas.microsoft.com/office/drawing/2018/hyperlinkcolor" val="tx"/>
                  </a:ext>
                </a:extLst>
              </a:hlinkClick>
            </a:rPr>
            <a:t>ARCINFO@nrahq.org</a:t>
          </a:r>
          <a:r>
            <a:rPr lang="en-US" sz="1400" kern="1200" dirty="0">
              <a:solidFill>
                <a:srgbClr val="FF0000"/>
              </a:solidFill>
            </a:rPr>
            <a:t>  </a:t>
          </a:r>
          <a:r>
            <a:rPr lang="en-US" sz="1400" kern="1200" dirty="0">
              <a:solidFill>
                <a:schemeClr val="tx1"/>
              </a:solidFill>
            </a:rPr>
            <a:t>or call: 703-267-1474</a:t>
          </a:r>
        </a:p>
      </dsp:txBody>
      <dsp:txXfrm>
        <a:off x="848270" y="2928247"/>
        <a:ext cx="3926636" cy="7799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2A49A-5C9C-417B-8ECD-134291F36AF4}"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E3110-5833-485D-8DA4-A9FB419492BD}" type="slidenum">
              <a:rPr lang="en-US" smtClean="0"/>
              <a:t>‹#›</a:t>
            </a:fld>
            <a:endParaRPr lang="en-US"/>
          </a:p>
        </p:txBody>
      </p:sp>
    </p:spTree>
    <p:extLst>
      <p:ext uri="{BB962C8B-B14F-4D97-AF65-F5344CB8AC3E}">
        <p14:creationId xmlns:p14="http://schemas.microsoft.com/office/powerpoint/2010/main" val="325757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3A0D1-44A2-DA73-F492-A8A31F941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79E65-FFB4-329B-B73A-D9A77E5F1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1CC4B6-EC22-A56D-D8B2-529B706F89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030CC1-9401-8A95-994C-4F119647D61F}"/>
              </a:ext>
            </a:extLst>
          </p:cNvPr>
          <p:cNvSpPr>
            <a:spLocks noGrp="1"/>
          </p:cNvSpPr>
          <p:nvPr>
            <p:ph type="sldNum" sz="quarter" idx="5"/>
          </p:nvPr>
        </p:nvSpPr>
        <p:spPr/>
        <p:txBody>
          <a:bodyPr/>
          <a:lstStyle/>
          <a:p>
            <a:fld id="{9F4E3110-5833-485D-8DA4-A9FB419492BD}" type="slidenum">
              <a:rPr lang="en-US" smtClean="0"/>
              <a:t>2</a:t>
            </a:fld>
            <a:endParaRPr lang="en-US"/>
          </a:p>
        </p:txBody>
      </p:sp>
    </p:spTree>
    <p:extLst>
      <p:ext uri="{BB962C8B-B14F-4D97-AF65-F5344CB8AC3E}">
        <p14:creationId xmlns:p14="http://schemas.microsoft.com/office/powerpoint/2010/main" val="19343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E3110-5833-485D-8DA4-A9FB419492BD}" type="slidenum">
              <a:rPr lang="en-US" smtClean="0"/>
              <a:t>3</a:t>
            </a:fld>
            <a:endParaRPr lang="en-US"/>
          </a:p>
        </p:txBody>
      </p:sp>
    </p:spTree>
    <p:extLst>
      <p:ext uri="{BB962C8B-B14F-4D97-AF65-F5344CB8AC3E}">
        <p14:creationId xmlns:p14="http://schemas.microsoft.com/office/powerpoint/2010/main" val="414124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66FB-A364-2516-CE97-34F97CC70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70BE0-8CEF-CF44-421B-E6A3BC79E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D5BB7-3F34-4707-B858-8A68177CB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40DA54-BF35-A806-56EB-11D0F9DACEBD}"/>
              </a:ext>
            </a:extLst>
          </p:cNvPr>
          <p:cNvSpPr>
            <a:spLocks noGrp="1"/>
          </p:cNvSpPr>
          <p:nvPr>
            <p:ph type="sldNum" sz="quarter" idx="5"/>
          </p:nvPr>
        </p:nvSpPr>
        <p:spPr/>
        <p:txBody>
          <a:bodyPr/>
          <a:lstStyle/>
          <a:p>
            <a:fld id="{9F4E3110-5833-485D-8DA4-A9FB419492BD}" type="slidenum">
              <a:rPr lang="en-US" smtClean="0"/>
              <a:t>9</a:t>
            </a:fld>
            <a:endParaRPr lang="en-US"/>
          </a:p>
        </p:txBody>
      </p:sp>
    </p:spTree>
    <p:extLst>
      <p:ext uri="{BB962C8B-B14F-4D97-AF65-F5344CB8AC3E}">
        <p14:creationId xmlns:p14="http://schemas.microsoft.com/office/powerpoint/2010/main" val="245410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B987F-79C9-49B0-C4D2-1F15753B3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DC69A8-A893-E715-D424-A217C97391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A1658-BD82-5901-36AD-5ED7DEF8E8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EED805-5F02-C182-E11A-3E02422B5C41}"/>
              </a:ext>
            </a:extLst>
          </p:cNvPr>
          <p:cNvSpPr>
            <a:spLocks noGrp="1"/>
          </p:cNvSpPr>
          <p:nvPr>
            <p:ph type="sldNum" sz="quarter" idx="5"/>
          </p:nvPr>
        </p:nvSpPr>
        <p:spPr/>
        <p:txBody>
          <a:bodyPr/>
          <a:lstStyle/>
          <a:p>
            <a:fld id="{9F4E3110-5833-485D-8DA4-A9FB419492BD}" type="slidenum">
              <a:rPr lang="en-US" smtClean="0"/>
              <a:t>10</a:t>
            </a:fld>
            <a:endParaRPr lang="en-US"/>
          </a:p>
        </p:txBody>
      </p:sp>
    </p:spTree>
    <p:extLst>
      <p:ext uri="{BB962C8B-B14F-4D97-AF65-F5344CB8AC3E}">
        <p14:creationId xmlns:p14="http://schemas.microsoft.com/office/powerpoint/2010/main" val="4253548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04DEF-9B3A-E8D0-820B-2244BACFDB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E9DBD8-645A-5898-4383-A5B7285F93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61C244-5886-06F4-B118-ED9AEB38261D}"/>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5" name="Footer Placeholder 4">
            <a:extLst>
              <a:ext uri="{FF2B5EF4-FFF2-40B4-BE49-F238E27FC236}">
                <a16:creationId xmlns:a16="http://schemas.microsoft.com/office/drawing/2014/main" id="{7ADA5E91-DE21-37D2-4619-E5D7234BB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D2534-EBA8-00C6-E269-E0FB995B0DEE}"/>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2086158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E007-B210-ADC9-F635-18B33327F4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486DC6-683A-1503-1B4E-59F873B662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CE880-CE1E-75C4-711A-FEE2E277DD12}"/>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5" name="Footer Placeholder 4">
            <a:extLst>
              <a:ext uri="{FF2B5EF4-FFF2-40B4-BE49-F238E27FC236}">
                <a16:creationId xmlns:a16="http://schemas.microsoft.com/office/drawing/2014/main" id="{21B2AC29-3798-1AE6-EFBF-B979D04AB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BC652-E736-D7D0-A791-702C186C1E9E}"/>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2941566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1A115-124C-CC5D-800B-CB563F384F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E06340-3AC1-4974-DDE4-4E19249112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C52D7-6EF8-6B3B-5A3B-A4F2353AB59F}"/>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5" name="Footer Placeholder 4">
            <a:extLst>
              <a:ext uri="{FF2B5EF4-FFF2-40B4-BE49-F238E27FC236}">
                <a16:creationId xmlns:a16="http://schemas.microsoft.com/office/drawing/2014/main" id="{B5229F69-4008-2300-E71C-78FF1732C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8861-3D12-B410-EE75-B6460D2DB245}"/>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98702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ECCCA-1A09-DE0A-A011-5D9F81F55A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3E739-D827-4D93-B606-D19A0AD3BD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07475-5F47-8894-8684-4E976C025EEB}"/>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5" name="Footer Placeholder 4">
            <a:extLst>
              <a:ext uri="{FF2B5EF4-FFF2-40B4-BE49-F238E27FC236}">
                <a16:creationId xmlns:a16="http://schemas.microsoft.com/office/drawing/2014/main" id="{5EFD3EDE-1F8F-141D-FDD8-8CCD75A06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BF369-A5A0-8383-75E1-28B6774A2BDF}"/>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257277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555F-972E-82C6-D0CE-A36436D2B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F1152-1E11-33D0-5240-A0C30B8524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743423-C139-6279-4BD4-3DCD89949021}"/>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5" name="Footer Placeholder 4">
            <a:extLst>
              <a:ext uri="{FF2B5EF4-FFF2-40B4-BE49-F238E27FC236}">
                <a16:creationId xmlns:a16="http://schemas.microsoft.com/office/drawing/2014/main" id="{05F805FB-E516-1679-47A3-7EA3DD7A1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CA711-BC44-AF97-3EB7-1C84BB416ECD}"/>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3529772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FB592-9D18-37A9-ADB0-EC5FFD2BAD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D1661F-97AD-DBD6-431A-A62A1F2FC0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CB50C2-CF82-18F7-1ACD-68EFBB0E97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51E5CE-7BE7-EEE9-95A4-B710A5B3D952}"/>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6" name="Footer Placeholder 5">
            <a:extLst>
              <a:ext uri="{FF2B5EF4-FFF2-40B4-BE49-F238E27FC236}">
                <a16:creationId xmlns:a16="http://schemas.microsoft.com/office/drawing/2014/main" id="{7F86E2F3-EBF7-C9DC-A107-81C325860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FE60A-21C9-AB1D-8757-5807A9E1F508}"/>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2547856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F3465-04AC-56ED-EC3A-4611B3AA0E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FDAEFC-C14F-FE17-30CC-01BD99D3F4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B7177E-52CA-BCB4-5B9C-F982393BBC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30A839-B735-30A9-D20C-3AB9B4F30C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6AB491-BDA7-BABA-37BE-8F42F4331E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9BA7F2-D151-1501-4D4D-BAB29BF05C7A}"/>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8" name="Footer Placeholder 7">
            <a:extLst>
              <a:ext uri="{FF2B5EF4-FFF2-40B4-BE49-F238E27FC236}">
                <a16:creationId xmlns:a16="http://schemas.microsoft.com/office/drawing/2014/main" id="{0A86FDB9-EB52-464C-089F-9022CF62AD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EC6D8-D9B2-6972-A6EB-697C9A9B1850}"/>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182562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E4ED-521C-7C64-77D7-D5E66129A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77449D-8248-57B1-6EC2-31475A39D4EB}"/>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4" name="Footer Placeholder 3">
            <a:extLst>
              <a:ext uri="{FF2B5EF4-FFF2-40B4-BE49-F238E27FC236}">
                <a16:creationId xmlns:a16="http://schemas.microsoft.com/office/drawing/2014/main" id="{D7490B0E-FC5D-62CA-98F1-223965D63A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AC8954-644C-BCC5-0DB9-F14079DBE359}"/>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2716869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4CFED2-2F2A-2E63-1926-1B5C87E066E8}"/>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3" name="Footer Placeholder 2">
            <a:extLst>
              <a:ext uri="{FF2B5EF4-FFF2-40B4-BE49-F238E27FC236}">
                <a16:creationId xmlns:a16="http://schemas.microsoft.com/office/drawing/2014/main" id="{647D0420-5216-5B52-CEC8-DDC1AE1FBF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C1B2BF-796D-F741-40B6-D65CF1B5B250}"/>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1207936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A96E-4FDE-38D1-6FE4-84BCCDDAC6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22E827-9BF5-3B62-12F6-D194657EDC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2D83F-1F05-3647-2A52-F7A375CA8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8BFB3-4BD1-E4A0-F362-21480E87A29A}"/>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6" name="Footer Placeholder 5">
            <a:extLst>
              <a:ext uri="{FF2B5EF4-FFF2-40B4-BE49-F238E27FC236}">
                <a16:creationId xmlns:a16="http://schemas.microsoft.com/office/drawing/2014/main" id="{9A92B8AF-3597-4B22-F515-1F8E890B1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B747F7-6ABC-C004-9B86-C8605FB74DC1}"/>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286410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268E0-7994-0311-E92C-F830DAFCC6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C03513-1222-422E-5A51-D4C914E2DD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88F6A-0AA7-696E-D9AA-80CD97804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744FA-7BDF-7627-3E8C-67AAE6EC6865}"/>
              </a:ext>
            </a:extLst>
          </p:cNvPr>
          <p:cNvSpPr>
            <a:spLocks noGrp="1"/>
          </p:cNvSpPr>
          <p:nvPr>
            <p:ph type="dt" sz="half" idx="10"/>
          </p:nvPr>
        </p:nvSpPr>
        <p:spPr/>
        <p:txBody>
          <a:bodyPr/>
          <a:lstStyle/>
          <a:p>
            <a:fld id="{E2813A87-A136-4CF4-BCAF-DF5B8B550A83}" type="datetimeFigureOut">
              <a:rPr lang="en-US" smtClean="0"/>
              <a:t>1/16/2026</a:t>
            </a:fld>
            <a:endParaRPr lang="en-US"/>
          </a:p>
        </p:txBody>
      </p:sp>
      <p:sp>
        <p:nvSpPr>
          <p:cNvPr id="6" name="Footer Placeholder 5">
            <a:extLst>
              <a:ext uri="{FF2B5EF4-FFF2-40B4-BE49-F238E27FC236}">
                <a16:creationId xmlns:a16="http://schemas.microsoft.com/office/drawing/2014/main" id="{50CABF03-0185-ED5E-1E69-F83FF0EA3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4FB14-937D-5E43-7681-48ED9B8E6E24}"/>
              </a:ext>
            </a:extLst>
          </p:cNvPr>
          <p:cNvSpPr>
            <a:spLocks noGrp="1"/>
          </p:cNvSpPr>
          <p:nvPr>
            <p:ph type="sldNum" sz="quarter" idx="12"/>
          </p:nvPr>
        </p:nvSpPr>
        <p:spPr/>
        <p:txBody>
          <a:bodyPr/>
          <a:lstStyle/>
          <a:p>
            <a:fld id="{E0C15E6A-2376-4592-9416-034999D6EADA}" type="slidenum">
              <a:rPr lang="en-US" smtClean="0"/>
              <a:t>‹#›</a:t>
            </a:fld>
            <a:endParaRPr lang="en-US"/>
          </a:p>
        </p:txBody>
      </p:sp>
    </p:spTree>
    <p:extLst>
      <p:ext uri="{BB962C8B-B14F-4D97-AF65-F5344CB8AC3E}">
        <p14:creationId xmlns:p14="http://schemas.microsoft.com/office/powerpoint/2010/main" val="332993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414987-FF27-350E-137E-E6C090EA60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1AA812-5BD9-01CA-6E32-782E48DCDC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8EBA4-8B86-8D27-A44F-B12A2D5908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813A87-A136-4CF4-BCAF-DF5B8B550A83}" type="datetimeFigureOut">
              <a:rPr lang="en-US" smtClean="0"/>
              <a:t>1/16/2026</a:t>
            </a:fld>
            <a:endParaRPr lang="en-US"/>
          </a:p>
        </p:txBody>
      </p:sp>
      <p:sp>
        <p:nvSpPr>
          <p:cNvPr id="5" name="Footer Placeholder 4">
            <a:extLst>
              <a:ext uri="{FF2B5EF4-FFF2-40B4-BE49-F238E27FC236}">
                <a16:creationId xmlns:a16="http://schemas.microsoft.com/office/drawing/2014/main" id="{40EB1C63-CF7A-E9FC-D5F9-4482CA48E9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7BC2E9-727B-76BD-73B3-52B70A4ECC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C15E6A-2376-4592-9416-034999D6EADA}" type="slidenum">
              <a:rPr lang="en-US" smtClean="0"/>
              <a:t>‹#›</a:t>
            </a:fld>
            <a:endParaRPr lang="en-US"/>
          </a:p>
        </p:txBody>
      </p:sp>
    </p:spTree>
    <p:extLst>
      <p:ext uri="{BB962C8B-B14F-4D97-AF65-F5344CB8AC3E}">
        <p14:creationId xmlns:p14="http://schemas.microsoft.com/office/powerpoint/2010/main" val="1643751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ractiscore.com/"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competitor.nra.org/" TargetMode="External"/><Relationship Id="rId5" Type="http://schemas.openxmlformats.org/officeDocument/2006/relationships/hyperlink" Target="https://arc.nra.org/media/10238/nra_arc_barricade_plans.pdf" TargetMode="External"/><Relationship Id="rId4" Type="http://schemas.openxmlformats.org/officeDocument/2006/relationships/hyperlink" Target="https://nationaltarget.com/"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shorts/OxxUDJJWTcc" TargetMode="External"/><Relationship Id="rId3" Type="http://schemas.openxmlformats.org/officeDocument/2006/relationships/image" Target="../media/image17.jpeg"/><Relationship Id="rId7" Type="http://schemas.openxmlformats.org/officeDocument/2006/relationships/hyperlink" Target="https://www.youtube.com/shorts/u1pwDNzSWJI" TargetMode="External"/><Relationship Id="rId2" Type="http://schemas.openxmlformats.org/officeDocument/2006/relationships/slideLayout" Target="../slideLayouts/slideLayout1.xml"/><Relationship Id="rId1" Type="http://schemas.openxmlformats.org/officeDocument/2006/relationships/video" Target="https://www.youtube.com/embed/OxxUDJJWTcc?feature=oembed" TargetMode="External"/><Relationship Id="rId6" Type="http://schemas.openxmlformats.org/officeDocument/2006/relationships/hyperlink" Target="https://arc.nra.org/media/10238/nra_arc_barricade_plans.pdf" TargetMode="External"/><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1.xml"/><Relationship Id="rId7" Type="http://schemas.openxmlformats.org/officeDocument/2006/relationships/image" Target="../media/image2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0" name="Rectangle 108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8" name="Picture 14" descr="NRA Competitive Shooting Division Launches America's Rifle Challenge - NRA  Women">
            <a:extLst>
              <a:ext uri="{FF2B5EF4-FFF2-40B4-BE49-F238E27FC236}">
                <a16:creationId xmlns:a16="http://schemas.microsoft.com/office/drawing/2014/main" id="{B3A7E44D-8B84-412D-D328-9297BFD2B4F6}"/>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t="8947" r="-1" b="5434"/>
          <a:stretch>
            <a:fillRect/>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86245D-29DD-C519-AEB4-4B588C5E7C4D}"/>
              </a:ext>
            </a:extLst>
          </p:cNvPr>
          <p:cNvPicPr>
            <a:picLocks noChangeAspect="1"/>
          </p:cNvPicPr>
          <p:nvPr/>
        </p:nvPicPr>
        <p:blipFill>
          <a:blip r:embed="rId3">
            <a:extLst>
              <a:ext uri="{28A0092B-C50C-407E-A947-70E740481C1C}">
                <a14:useLocalDpi xmlns:a14="http://schemas.microsoft.com/office/drawing/2010/main" val="0"/>
              </a:ext>
            </a:extLst>
          </a:blip>
          <a:srcRect t="22416" r="-1" b="15327"/>
          <a:stretch>
            <a:fillRect/>
          </a:stretch>
        </p:blipFill>
        <p:spPr>
          <a:xfrm>
            <a:off x="4547938" y="3681409"/>
            <a:ext cx="7644062" cy="3176595"/>
          </a:xfrm>
          <a:prstGeom prst="rect">
            <a:avLst/>
          </a:prstGeom>
        </p:spPr>
      </p:pic>
      <p:sp>
        <p:nvSpPr>
          <p:cNvPr id="1092" name="Rectangle 109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7">
            <a:extLst>
              <a:ext uri="{FF2B5EF4-FFF2-40B4-BE49-F238E27FC236}">
                <a16:creationId xmlns:a16="http://schemas.microsoft.com/office/drawing/2014/main" id="{2E19A7B3-070C-2512-82C0-DCD4A624BC7A}"/>
              </a:ext>
            </a:extLst>
          </p:cNvPr>
          <p:cNvSpPr>
            <a:spLocks noGrp="1"/>
          </p:cNvSpPr>
          <p:nvPr>
            <p:ph type="subTitle" idx="1"/>
          </p:nvPr>
        </p:nvSpPr>
        <p:spPr>
          <a:xfrm>
            <a:off x="436021" y="1082041"/>
            <a:ext cx="3968339" cy="2599358"/>
          </a:xfrm>
        </p:spPr>
        <p:txBody>
          <a:bodyPr>
            <a:normAutofit fontScale="92500" lnSpcReduction="10000"/>
          </a:bodyPr>
          <a:lstStyle/>
          <a:p>
            <a:pPr algn="l"/>
            <a:endParaRPr lang="en-US" sz="2000" b="1" dirty="0">
              <a:solidFill>
                <a:schemeClr val="bg1"/>
              </a:solidFill>
              <a:latin typeface="Agency FB" panose="020B0503020202020204" pitchFamily="34" charset="0"/>
            </a:endParaRPr>
          </a:p>
          <a:p>
            <a:pPr algn="l"/>
            <a:endParaRPr lang="en-US" sz="2000" b="1" dirty="0">
              <a:solidFill>
                <a:schemeClr val="bg1"/>
              </a:solidFill>
              <a:latin typeface="Agency FB" panose="020B0503020202020204" pitchFamily="34" charset="0"/>
            </a:endParaRPr>
          </a:p>
          <a:p>
            <a:pPr algn="l"/>
            <a:r>
              <a:rPr lang="en-US" sz="3900" b="1" dirty="0">
                <a:solidFill>
                  <a:schemeClr val="bg1"/>
                </a:solidFill>
                <a:latin typeface="Agency FB" panose="020B0503020202020204" pitchFamily="34" charset="0"/>
              </a:rPr>
              <a:t>An NRA Competition</a:t>
            </a:r>
          </a:p>
          <a:p>
            <a:pPr algn="l"/>
            <a:r>
              <a:rPr lang="en-US" sz="3900" b="1" dirty="0">
                <a:solidFill>
                  <a:schemeClr val="bg1"/>
                </a:solidFill>
                <a:latin typeface="Agency FB" panose="020B0503020202020204" pitchFamily="34" charset="0"/>
              </a:rPr>
              <a:t>and Training Program </a:t>
            </a:r>
          </a:p>
          <a:p>
            <a:pPr algn="l"/>
            <a:r>
              <a:rPr lang="en-US" sz="3900" b="1" dirty="0">
                <a:solidFill>
                  <a:schemeClr val="bg1"/>
                </a:solidFill>
                <a:latin typeface="Agency FB" panose="020B0503020202020204" pitchFamily="34" charset="0"/>
              </a:rPr>
              <a:t>For Your Range</a:t>
            </a:r>
          </a:p>
          <a:p>
            <a:pPr algn="l"/>
            <a:endParaRPr lang="en-US" sz="2000" b="1" dirty="0">
              <a:solidFill>
                <a:schemeClr val="bg1"/>
              </a:solidFill>
              <a:latin typeface="Agency FB" panose="020B0503020202020204" pitchFamily="34" charset="0"/>
            </a:endParaRPr>
          </a:p>
        </p:txBody>
      </p:sp>
      <p:cxnSp>
        <p:nvCxnSpPr>
          <p:cNvPr id="1094" name="Straight Connector 109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44" name="Picture 20" descr="Guns">
            <a:extLst>
              <a:ext uri="{FF2B5EF4-FFF2-40B4-BE49-F238E27FC236}">
                <a16:creationId xmlns:a16="http://schemas.microsoft.com/office/drawing/2014/main" id="{7F83AD40-ABA2-3A8A-E160-44E250C6C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8833" y="6248400"/>
            <a:ext cx="1419342" cy="5032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B77257-D9F8-A6C0-E31F-1AE9DEC7176E}"/>
              </a:ext>
            </a:extLst>
          </p:cNvPr>
          <p:cNvSpPr txBox="1"/>
          <p:nvPr/>
        </p:nvSpPr>
        <p:spPr>
          <a:xfrm>
            <a:off x="436021" y="4145281"/>
            <a:ext cx="4328160" cy="830997"/>
          </a:xfrm>
          <a:prstGeom prst="rect">
            <a:avLst/>
          </a:prstGeom>
          <a:noFill/>
        </p:spPr>
        <p:txBody>
          <a:bodyPr wrap="square" rtlCol="0">
            <a:spAutoFit/>
          </a:bodyPr>
          <a:lstStyle/>
          <a:p>
            <a:r>
              <a:rPr lang="en-US" sz="2400" b="1" i="1" dirty="0">
                <a:solidFill>
                  <a:schemeClr val="bg1"/>
                </a:solidFill>
                <a:latin typeface="Agency FB" panose="020B0503020202020204" pitchFamily="34" charset="0"/>
              </a:rPr>
              <a:t>Exercise Your Rights Through Competition</a:t>
            </a:r>
          </a:p>
        </p:txBody>
      </p:sp>
    </p:spTree>
    <p:extLst>
      <p:ext uri="{BB962C8B-B14F-4D97-AF65-F5344CB8AC3E}">
        <p14:creationId xmlns:p14="http://schemas.microsoft.com/office/powerpoint/2010/main" val="2526610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2FA391-0A85-A450-8FF7-20BAF86AC3BC}"/>
            </a:ext>
          </a:extLst>
        </p:cNvPr>
        <p:cNvGrpSpPr/>
        <p:nvPr/>
      </p:nvGrpSpPr>
      <p:grpSpPr>
        <a:xfrm>
          <a:off x="0" y="0"/>
          <a:ext cx="0" cy="0"/>
          <a:chOff x="0" y="0"/>
          <a:chExt cx="0" cy="0"/>
        </a:xfrm>
      </p:grpSpPr>
      <p:sp>
        <p:nvSpPr>
          <p:cNvPr id="3111" name="Rectangle 3110">
            <a:extLst>
              <a:ext uri="{FF2B5EF4-FFF2-40B4-BE49-F238E27FC236}">
                <a16:creationId xmlns:a16="http://schemas.microsoft.com/office/drawing/2014/main" id="{18F83226-3FB9-8F86-E01E-31CB91C64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1635C15E-A631-072A-9BFC-01E8EF476DBF}"/>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t="14773"/>
          <a:stretch>
            <a:fillRect/>
          </a:stretch>
        </p:blipFill>
        <p:spPr bwMode="auto">
          <a:xfrm>
            <a:off x="20" y="0"/>
            <a:ext cx="12191980"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3113" name="Straight Connector 3112">
            <a:extLst>
              <a:ext uri="{FF2B5EF4-FFF2-40B4-BE49-F238E27FC236}">
                <a16:creationId xmlns:a16="http://schemas.microsoft.com/office/drawing/2014/main" id="{6ED4595A-D60B-391A-C1A0-0850014C32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D8794C1-9C91-3593-470E-AF037C7B66FA}"/>
              </a:ext>
            </a:extLst>
          </p:cNvPr>
          <p:cNvSpPr>
            <a:spLocks noGrp="1"/>
          </p:cNvSpPr>
          <p:nvPr>
            <p:ph idx="1"/>
          </p:nvPr>
        </p:nvSpPr>
        <p:spPr>
          <a:xfrm>
            <a:off x="7364809" y="320040"/>
            <a:ext cx="4675281" cy="6537960"/>
          </a:xfrm>
        </p:spPr>
        <p:txBody>
          <a:bodyPr anchor="ctr">
            <a:normAutofit/>
          </a:bodyPr>
          <a:lstStyle/>
          <a:p>
            <a:pPr marL="0" indent="0">
              <a:buNone/>
            </a:pPr>
            <a:endParaRPr lang="en-US" sz="2000" dirty="0">
              <a:solidFill>
                <a:srgbClr val="FFFFFF"/>
              </a:solidFill>
            </a:endParaRPr>
          </a:p>
          <a:p>
            <a:r>
              <a:rPr lang="en-US" sz="1800" b="1" dirty="0">
                <a:solidFill>
                  <a:srgbClr val="FFFFFF"/>
                </a:solidFill>
              </a:rPr>
              <a:t>This program attracts new and existing firearm owners to your club</a:t>
            </a:r>
          </a:p>
          <a:p>
            <a:r>
              <a:rPr lang="en-US" sz="1800" b="1" dirty="0">
                <a:solidFill>
                  <a:srgbClr val="FFFFFF"/>
                </a:solidFill>
              </a:rPr>
              <a:t>You select the ARC match types and training that fit your club and customers </a:t>
            </a:r>
          </a:p>
          <a:p>
            <a:r>
              <a:rPr lang="en-US" sz="1800" b="1" dirty="0">
                <a:solidFill>
                  <a:srgbClr val="FFFFFF"/>
                </a:solidFill>
              </a:rPr>
              <a:t>ARC provides a financial benefit to your club, when done efficiently</a:t>
            </a:r>
          </a:p>
          <a:p>
            <a:r>
              <a:rPr lang="en-US" sz="1800" b="1" dirty="0">
                <a:solidFill>
                  <a:srgbClr val="FFFFFF"/>
                </a:solidFill>
              </a:rPr>
              <a:t>Provides innovative recreation for your club members and local shooting enthusiasts </a:t>
            </a:r>
          </a:p>
          <a:p>
            <a:r>
              <a:rPr lang="en-US" sz="1800" b="1" dirty="0">
                <a:solidFill>
                  <a:srgbClr val="FFFFFF"/>
                </a:solidFill>
              </a:rPr>
              <a:t>ARC training and education courses for Level I &amp; 2 increases revenue for your club</a:t>
            </a:r>
          </a:p>
          <a:p>
            <a:r>
              <a:rPr lang="en-US" sz="1800" b="1" dirty="0">
                <a:solidFill>
                  <a:srgbClr val="FFFFFF"/>
                </a:solidFill>
              </a:rPr>
              <a:t>Your club’s range safety will be enhanced as knowledge, skills and abilities increase</a:t>
            </a:r>
          </a:p>
          <a:p>
            <a:r>
              <a:rPr lang="en-US" sz="1800" b="1" dirty="0">
                <a:solidFill>
                  <a:srgbClr val="FFFFFF"/>
                </a:solidFill>
              </a:rPr>
              <a:t>Your club will be supporting freedom and the 2</a:t>
            </a:r>
            <a:r>
              <a:rPr lang="en-US" sz="1800" b="1" baseline="30000" dirty="0">
                <a:solidFill>
                  <a:srgbClr val="FFFFFF"/>
                </a:solidFill>
              </a:rPr>
              <a:t>nd</a:t>
            </a:r>
            <a:r>
              <a:rPr lang="en-US" sz="1800" b="1" dirty="0">
                <a:solidFill>
                  <a:srgbClr val="FFFFFF"/>
                </a:solidFill>
              </a:rPr>
              <a:t> Amendment, while firmly establishing the AR as a “commonly owned and used firearm” </a:t>
            </a:r>
          </a:p>
          <a:p>
            <a:endParaRPr lang="en-US" sz="2000" dirty="0">
              <a:solidFill>
                <a:srgbClr val="FFFFFF"/>
              </a:solidFill>
            </a:endParaRPr>
          </a:p>
        </p:txBody>
      </p:sp>
      <p:sp>
        <p:nvSpPr>
          <p:cNvPr id="2" name="TextBox 1">
            <a:extLst>
              <a:ext uri="{FF2B5EF4-FFF2-40B4-BE49-F238E27FC236}">
                <a16:creationId xmlns:a16="http://schemas.microsoft.com/office/drawing/2014/main" id="{A56148BB-75B0-4DD4-5F7F-13FDF986A73B}"/>
              </a:ext>
            </a:extLst>
          </p:cNvPr>
          <p:cNvSpPr txBox="1"/>
          <p:nvPr/>
        </p:nvSpPr>
        <p:spPr>
          <a:xfrm>
            <a:off x="891513" y="4226511"/>
            <a:ext cx="6785366" cy="1754326"/>
          </a:xfrm>
          <a:prstGeom prst="rect">
            <a:avLst/>
          </a:prstGeom>
          <a:noFill/>
        </p:spPr>
        <p:txBody>
          <a:bodyPr wrap="square" rtlCol="0">
            <a:spAutoFit/>
          </a:bodyPr>
          <a:lstStyle/>
          <a:p>
            <a:r>
              <a:rPr lang="en-US" sz="5400" b="1" dirty="0">
                <a:latin typeface="+mj-lt"/>
              </a:rPr>
              <a:t>How NRA ARC Benefits Your Club</a:t>
            </a:r>
          </a:p>
        </p:txBody>
      </p:sp>
    </p:spTree>
    <p:extLst>
      <p:ext uri="{BB962C8B-B14F-4D97-AF65-F5344CB8AC3E}">
        <p14:creationId xmlns:p14="http://schemas.microsoft.com/office/powerpoint/2010/main" val="1568140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8E8911-44F5-63D9-6F30-A7F52CBDD344}"/>
              </a:ext>
            </a:extLst>
          </p:cNvPr>
          <p:cNvPicPr>
            <a:picLocks noChangeAspect="1"/>
          </p:cNvPicPr>
          <p:nvPr/>
        </p:nvPicPr>
        <p:blipFill>
          <a:blip r:embed="rId2">
            <a:alphaModFix amt="35000"/>
          </a:blip>
          <a:srcRect t="23076" r="1" b="22502"/>
          <a:stretch>
            <a:fillRect/>
          </a:stretch>
        </p:blipFill>
        <p:spPr>
          <a:xfrm>
            <a:off x="20" y="0"/>
            <a:ext cx="12191980" cy="6857999"/>
          </a:xfrm>
          <a:prstGeom prst="rect">
            <a:avLst/>
          </a:prstGeom>
        </p:spPr>
      </p:pic>
      <p:cxnSp>
        <p:nvCxnSpPr>
          <p:cNvPr id="29" name="Straight Connector 28">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40A50A47-E8C9-95B5-8EEB-68C35CC58B44}"/>
              </a:ext>
            </a:extLst>
          </p:cNvPr>
          <p:cNvSpPr>
            <a:spLocks noGrp="1"/>
          </p:cNvSpPr>
          <p:nvPr>
            <p:ph idx="1"/>
          </p:nvPr>
        </p:nvSpPr>
        <p:spPr>
          <a:xfrm>
            <a:off x="7637230" y="279399"/>
            <a:ext cx="3860002" cy="6299200"/>
          </a:xfrm>
        </p:spPr>
        <p:txBody>
          <a:bodyPr anchor="ctr">
            <a:normAutofit/>
          </a:bodyPr>
          <a:lstStyle/>
          <a:p>
            <a:r>
              <a:rPr lang="en-US" sz="1600" dirty="0">
                <a:solidFill>
                  <a:srgbClr val="FFFFFF"/>
                </a:solidFill>
              </a:rPr>
              <a:t>A host facility with a minimum of a 25-yard range, indoor or outdoor </a:t>
            </a:r>
          </a:p>
          <a:p>
            <a:r>
              <a:rPr lang="en-US" sz="1600" dirty="0">
                <a:solidFill>
                  <a:srgbClr val="FFFFFF"/>
                </a:solidFill>
              </a:rPr>
              <a:t>A free </a:t>
            </a:r>
            <a:r>
              <a:rPr lang="en-US" sz="1600" dirty="0" err="1">
                <a:solidFill>
                  <a:srgbClr val="FFFFFF"/>
                </a:solidFill>
              </a:rPr>
              <a:t>Practiscore</a:t>
            </a:r>
            <a:r>
              <a:rPr lang="en-US" sz="1600" dirty="0">
                <a:solidFill>
                  <a:srgbClr val="FFFFFF"/>
                </a:solidFill>
              </a:rPr>
              <a:t> account for your club, allows your club to fully manage events while providing  participants a way to find, register, and pay </a:t>
            </a:r>
            <a:r>
              <a:rPr lang="en-US" sz="1600" dirty="0">
                <a:solidFill>
                  <a:srgbClr val="FFC000"/>
                </a:solidFill>
                <a:hlinkClick r:id="rId3">
                  <a:extLst>
                    <a:ext uri="{A12FA001-AC4F-418D-AE19-62706E023703}">
                      <ahyp:hlinkClr xmlns:ahyp="http://schemas.microsoft.com/office/drawing/2018/hyperlinkcolor" val="tx"/>
                    </a:ext>
                  </a:extLst>
                </a:hlinkClick>
              </a:rPr>
              <a:t>https://practiscore.com/</a:t>
            </a:r>
            <a:r>
              <a:rPr lang="en-US" sz="1600" dirty="0">
                <a:solidFill>
                  <a:srgbClr val="FFC000"/>
                </a:solidFill>
              </a:rPr>
              <a:t> </a:t>
            </a:r>
          </a:p>
          <a:p>
            <a:r>
              <a:rPr lang="en-US" sz="1600" dirty="0">
                <a:solidFill>
                  <a:srgbClr val="FFFFFF"/>
                </a:solidFill>
              </a:rPr>
              <a:t>Electronic shot timer and a scoring tablet such as an iPad or Kindle </a:t>
            </a:r>
          </a:p>
          <a:p>
            <a:r>
              <a:rPr lang="en-US" sz="1600" dirty="0">
                <a:solidFill>
                  <a:srgbClr val="FFFFFF"/>
                </a:solidFill>
              </a:rPr>
              <a:t>NRA ARC Targets, currently available from the National Target Company </a:t>
            </a:r>
            <a:r>
              <a:rPr lang="en-US" sz="1600" dirty="0">
                <a:solidFill>
                  <a:srgbClr val="FFC000"/>
                </a:solidFill>
                <a:hlinkClick r:id="rId4">
                  <a:extLst>
                    <a:ext uri="{A12FA001-AC4F-418D-AE19-62706E023703}">
                      <ahyp:hlinkClr xmlns:ahyp="http://schemas.microsoft.com/office/drawing/2018/hyperlinkcolor" val="tx"/>
                    </a:ext>
                  </a:extLst>
                </a:hlinkClick>
              </a:rPr>
              <a:t>https://nationaltarget.com/</a:t>
            </a:r>
            <a:r>
              <a:rPr lang="en-US" sz="1600" dirty="0">
                <a:solidFill>
                  <a:srgbClr val="FFC000"/>
                </a:solidFill>
              </a:rPr>
              <a:t> </a:t>
            </a:r>
          </a:p>
          <a:p>
            <a:r>
              <a:rPr lang="en-US" sz="1600" dirty="0">
                <a:solidFill>
                  <a:srgbClr val="FFFFFF"/>
                </a:solidFill>
              </a:rPr>
              <a:t>NRA ARC Barricade and a 12” Rifle Grade Steel Plate. A paper target may be used where steel is not permitted </a:t>
            </a:r>
            <a:r>
              <a:rPr lang="pt-BR" sz="1600" dirty="0">
                <a:solidFill>
                  <a:srgbClr val="FFC000"/>
                </a:solidFill>
                <a:hlinkClick r:id="rId5">
                  <a:extLst>
                    <a:ext uri="{A12FA001-AC4F-418D-AE19-62706E023703}">
                      <ahyp:hlinkClr xmlns:ahyp="http://schemas.microsoft.com/office/drawing/2018/hyperlinkcolor" val="tx"/>
                    </a:ext>
                  </a:extLst>
                </a:hlinkClick>
              </a:rPr>
              <a:t>nra_arc_barricade_plans.pdf</a:t>
            </a:r>
            <a:endParaRPr lang="en-US" sz="1600" dirty="0">
              <a:solidFill>
                <a:srgbClr val="FFC000"/>
              </a:solidFill>
            </a:endParaRPr>
          </a:p>
          <a:p>
            <a:r>
              <a:rPr lang="en-US" sz="1600" dirty="0">
                <a:solidFill>
                  <a:srgbClr val="FFFFFF"/>
                </a:solidFill>
              </a:rPr>
              <a:t>A free NRA competitor portal account to submit Tournament Applications and score reports  </a:t>
            </a:r>
            <a:r>
              <a:rPr lang="en-US" sz="1600" dirty="0">
                <a:solidFill>
                  <a:srgbClr val="FFC000"/>
                </a:solidFill>
                <a:hlinkClick r:id="rId6">
                  <a:extLst>
                    <a:ext uri="{A12FA001-AC4F-418D-AE19-62706E023703}">
                      <ahyp:hlinkClr xmlns:ahyp="http://schemas.microsoft.com/office/drawing/2018/hyperlinkcolor" val="tx"/>
                    </a:ext>
                  </a:extLst>
                </a:hlinkClick>
              </a:rPr>
              <a:t>https://competitor.nra.org/</a:t>
            </a:r>
            <a:r>
              <a:rPr lang="en-US" sz="1600" dirty="0">
                <a:solidFill>
                  <a:srgbClr val="FFC000"/>
                </a:solidFill>
              </a:rPr>
              <a:t> </a:t>
            </a:r>
          </a:p>
        </p:txBody>
      </p:sp>
      <p:sp>
        <p:nvSpPr>
          <p:cNvPr id="2" name="TextBox 1">
            <a:extLst>
              <a:ext uri="{FF2B5EF4-FFF2-40B4-BE49-F238E27FC236}">
                <a16:creationId xmlns:a16="http://schemas.microsoft.com/office/drawing/2014/main" id="{5E2E56C4-5414-F5F3-3B8D-6F1E5354E957}"/>
              </a:ext>
            </a:extLst>
          </p:cNvPr>
          <p:cNvSpPr txBox="1"/>
          <p:nvPr/>
        </p:nvSpPr>
        <p:spPr>
          <a:xfrm>
            <a:off x="694768" y="1907569"/>
            <a:ext cx="6042516" cy="2862322"/>
          </a:xfrm>
          <a:prstGeom prst="rect">
            <a:avLst/>
          </a:prstGeom>
          <a:noFill/>
        </p:spPr>
        <p:txBody>
          <a:bodyPr wrap="square" rtlCol="0">
            <a:spAutoFit/>
          </a:bodyPr>
          <a:lstStyle/>
          <a:p>
            <a:r>
              <a:rPr lang="en-US" sz="6000" b="1" dirty="0">
                <a:latin typeface="+mj-lt"/>
              </a:rPr>
              <a:t>What’s Required From The Host Club or Range? </a:t>
            </a:r>
          </a:p>
        </p:txBody>
      </p:sp>
    </p:spTree>
    <p:extLst>
      <p:ext uri="{BB962C8B-B14F-4D97-AF65-F5344CB8AC3E}">
        <p14:creationId xmlns:p14="http://schemas.microsoft.com/office/powerpoint/2010/main" val="1918940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3EC5828-E464-9304-CF0F-E9E41CAD01E1}"/>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427" b="23573"/>
          <a:stretch>
            <a:fillRect/>
          </a:stretch>
        </p:blipFill>
        <p:spPr>
          <a:xfrm rot="10800000">
            <a:off x="20" y="1"/>
            <a:ext cx="12191980" cy="6857999"/>
          </a:xfrm>
          <a:prstGeom prst="rect">
            <a:avLst/>
          </a:prstGeom>
        </p:spPr>
      </p:pic>
      <p:sp>
        <p:nvSpPr>
          <p:cNvPr id="2" name="Title 1">
            <a:extLst>
              <a:ext uri="{FF2B5EF4-FFF2-40B4-BE49-F238E27FC236}">
                <a16:creationId xmlns:a16="http://schemas.microsoft.com/office/drawing/2014/main" id="{1A45BA99-16C5-CABE-04F1-F1F396F378DD}"/>
              </a:ext>
            </a:extLst>
          </p:cNvPr>
          <p:cNvSpPr>
            <a:spLocks noGrp="1"/>
          </p:cNvSpPr>
          <p:nvPr>
            <p:ph type="title"/>
          </p:nvPr>
        </p:nvSpPr>
        <p:spPr>
          <a:xfrm>
            <a:off x="1523999" y="3111190"/>
            <a:ext cx="9144000" cy="1081668"/>
          </a:xfrm>
        </p:spPr>
        <p:txBody>
          <a:bodyPr vert="horz" lIns="91440" tIns="45720" rIns="91440" bIns="45720" rtlCol="0" anchor="b">
            <a:normAutofit/>
          </a:bodyPr>
          <a:lstStyle/>
          <a:p>
            <a:pPr algn="ctr"/>
            <a:r>
              <a:rPr lang="en-US" sz="6000" b="1" dirty="0">
                <a:solidFill>
                  <a:srgbClr val="FFFFFF"/>
                </a:solidFill>
              </a:rPr>
              <a:t>Videos are Coming Soon</a:t>
            </a:r>
          </a:p>
        </p:txBody>
      </p:sp>
      <p:sp>
        <p:nvSpPr>
          <p:cNvPr id="3" name="Content Placeholder 2">
            <a:extLst>
              <a:ext uri="{FF2B5EF4-FFF2-40B4-BE49-F238E27FC236}">
                <a16:creationId xmlns:a16="http://schemas.microsoft.com/office/drawing/2014/main" id="{80D978DB-76C5-8B02-17FF-06AA1AF8DF10}"/>
              </a:ext>
            </a:extLst>
          </p:cNvPr>
          <p:cNvSpPr>
            <a:spLocks noGrp="1"/>
          </p:cNvSpPr>
          <p:nvPr>
            <p:ph idx="1"/>
          </p:nvPr>
        </p:nvSpPr>
        <p:spPr>
          <a:xfrm>
            <a:off x="457200" y="4691375"/>
            <a:ext cx="11094720" cy="1668107"/>
          </a:xfrm>
        </p:spPr>
        <p:txBody>
          <a:bodyPr vert="horz" lIns="91440" tIns="45720" rIns="91440" bIns="45720" rtlCol="0">
            <a:normAutofit lnSpcReduction="10000"/>
          </a:bodyPr>
          <a:lstStyle/>
          <a:p>
            <a:pPr marL="0" indent="0" algn="ctr">
              <a:buNone/>
            </a:pPr>
            <a:r>
              <a:rPr lang="en-US" sz="2400" b="1" dirty="0">
                <a:solidFill>
                  <a:srgbClr val="FFFFFF"/>
                </a:solidFill>
              </a:rPr>
              <a:t>A helpful series of full-length match and ARC-Tips training videos have been produced by the NRA and/or with the assistance of our ARC Brand Ambassadors, such as Kyle Lamb from Viking Tactics.  These videos will soon be available to download directly from the ARC website and will be shared across NRA social media channels.</a:t>
            </a:r>
          </a:p>
        </p:txBody>
      </p:sp>
    </p:spTree>
    <p:extLst>
      <p:ext uri="{BB962C8B-B14F-4D97-AF65-F5344CB8AC3E}">
        <p14:creationId xmlns:p14="http://schemas.microsoft.com/office/powerpoint/2010/main" val="2221493443"/>
      </p:ext>
    </p:extLst>
  </p:cSld>
  <p:clrMapOvr>
    <a:overrideClrMapping bg1="dk1" tx1="lt1" bg2="dk2" tx2="lt2" accent1="accent1" accent2="accent2" accent3="accent3" accent4="accent4" accent5="accent5" accent6="accent6" hlink="hlink" folHlink="folHlink"/>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E62537-DA28-468E-8C9B-F297B3891C3D}"/>
              </a:ext>
            </a:extLst>
          </p:cNvPr>
          <p:cNvSpPr>
            <a:spLocks noGrp="1"/>
          </p:cNvSpPr>
          <p:nvPr>
            <p:ph type="ctrTitle"/>
          </p:nvPr>
        </p:nvSpPr>
        <p:spPr>
          <a:xfrm>
            <a:off x="704558" y="507226"/>
            <a:ext cx="7108482" cy="1272273"/>
          </a:xfrm>
        </p:spPr>
        <p:txBody>
          <a:bodyPr>
            <a:normAutofit fontScale="90000"/>
          </a:bodyPr>
          <a:lstStyle/>
          <a:p>
            <a:pPr algn="l"/>
            <a:r>
              <a:rPr lang="en-US" sz="6600" b="1" dirty="0">
                <a:solidFill>
                  <a:schemeClr val="bg1"/>
                </a:solidFill>
              </a:rPr>
              <a:t>Build your Barricade</a:t>
            </a:r>
          </a:p>
        </p:txBody>
      </p:sp>
      <p:grpSp>
        <p:nvGrpSpPr>
          <p:cNvPr id="40" name="Group 39">
            <a:extLst>
              <a:ext uri="{FF2B5EF4-FFF2-40B4-BE49-F238E27FC236}">
                <a16:creationId xmlns:a16="http://schemas.microsoft.com/office/drawing/2014/main" id="{7E1A958F-B13C-493F-9379-F8B2A8E255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41" name="Group 40">
              <a:extLst>
                <a:ext uri="{FF2B5EF4-FFF2-40B4-BE49-F238E27FC236}">
                  <a16:creationId xmlns:a16="http://schemas.microsoft.com/office/drawing/2014/main" id="{2FB5EAED-0736-41E4-9FF1-75ABE9B8F08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45" name="Freeform: Shape 44">
                <a:extLst>
                  <a:ext uri="{FF2B5EF4-FFF2-40B4-BE49-F238E27FC236}">
                    <a16:creationId xmlns:a16="http://schemas.microsoft.com/office/drawing/2014/main" id="{9A11F6D4-9A5C-47E6-8FE1-23C1050E9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176DBB23-7826-41BB-B874-141EA5461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2" name="Group 41">
              <a:extLst>
                <a:ext uri="{FF2B5EF4-FFF2-40B4-BE49-F238E27FC236}">
                  <a16:creationId xmlns:a16="http://schemas.microsoft.com/office/drawing/2014/main" id="{043AD90C-3309-4439-99A6-B9EE5E85B3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43" name="Freeform: Shape 42">
                <a:extLst>
                  <a:ext uri="{FF2B5EF4-FFF2-40B4-BE49-F238E27FC236}">
                    <a16:creationId xmlns:a16="http://schemas.microsoft.com/office/drawing/2014/main" id="{7A3E9337-6002-4002-B793-055F19307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CA6D3F49-18AE-475F-915A-DF73EF064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pic>
        <p:nvPicPr>
          <p:cNvPr id="8" name="Online Media 7" title="Build the @NRA #ARC barricade #shootingusa">
            <a:hlinkClick r:id="" action="ppaction://media"/>
            <a:extLst>
              <a:ext uri="{FF2B5EF4-FFF2-40B4-BE49-F238E27FC236}">
                <a16:creationId xmlns:a16="http://schemas.microsoft.com/office/drawing/2014/main" id="{EA67C602-994E-790C-424A-8E7F4A509EA8}"/>
              </a:ext>
            </a:extLst>
          </p:cNvPr>
          <p:cNvPicPr>
            <a:picLocks noRot="1" noChangeAspect="1"/>
          </p:cNvPicPr>
          <p:nvPr>
            <a:videoFile r:link="rId1"/>
          </p:nvPr>
        </p:nvPicPr>
        <p:blipFill>
          <a:blip r:embed="rId4"/>
          <a:stretch>
            <a:fillRect/>
          </a:stretch>
        </p:blipFill>
        <p:spPr>
          <a:xfrm>
            <a:off x="8741500" y="608226"/>
            <a:ext cx="2944532" cy="5211561"/>
          </a:xfrm>
          <a:prstGeom prst="rect">
            <a:avLst/>
          </a:prstGeom>
          <a:ln w="98425">
            <a:solidFill>
              <a:schemeClr val="tx1"/>
            </a:solidFill>
            <a:miter lim="800000"/>
          </a:ln>
          <a:effectLst>
            <a:outerShdw blurRad="482600" dir="10200000" algn="ctr" rotWithShape="0">
              <a:srgbClr val="000000">
                <a:alpha val="98000"/>
              </a:srgbClr>
            </a:outerShdw>
          </a:effectLst>
        </p:spPr>
      </p:pic>
      <p:pic>
        <p:nvPicPr>
          <p:cNvPr id="7" name="Picture 6">
            <a:extLst>
              <a:ext uri="{FF2B5EF4-FFF2-40B4-BE49-F238E27FC236}">
                <a16:creationId xmlns:a16="http://schemas.microsoft.com/office/drawing/2014/main" id="{2AB72470-5A66-3CAA-A820-CAEC4E435525}"/>
              </a:ext>
            </a:extLst>
          </p:cNvPr>
          <p:cNvPicPr>
            <a:picLocks noChangeAspect="1"/>
          </p:cNvPicPr>
          <p:nvPr/>
        </p:nvPicPr>
        <p:blipFill>
          <a:blip r:embed="rId5"/>
          <a:srcRect t="1782" b="2473"/>
          <a:stretch>
            <a:fillRect/>
          </a:stretch>
        </p:blipFill>
        <p:spPr>
          <a:xfrm>
            <a:off x="821790" y="2031617"/>
            <a:ext cx="5975250" cy="3361087"/>
          </a:xfrm>
          <a:prstGeom prst="rect">
            <a:avLst/>
          </a:prstGeom>
        </p:spPr>
      </p:pic>
      <p:sp>
        <p:nvSpPr>
          <p:cNvPr id="3" name="Subtitle 2">
            <a:extLst>
              <a:ext uri="{FF2B5EF4-FFF2-40B4-BE49-F238E27FC236}">
                <a16:creationId xmlns:a16="http://schemas.microsoft.com/office/drawing/2014/main" id="{2974A7F8-9A00-C547-5E61-07E11CA5B987}"/>
              </a:ext>
            </a:extLst>
          </p:cNvPr>
          <p:cNvSpPr>
            <a:spLocks noGrp="1"/>
          </p:cNvSpPr>
          <p:nvPr>
            <p:ph type="subTitle" idx="1"/>
          </p:nvPr>
        </p:nvSpPr>
        <p:spPr>
          <a:xfrm>
            <a:off x="875715" y="5644822"/>
            <a:ext cx="5867400" cy="716021"/>
          </a:xfrm>
        </p:spPr>
        <p:txBody>
          <a:bodyPr>
            <a:normAutofit/>
          </a:bodyPr>
          <a:lstStyle/>
          <a:p>
            <a:pPr algn="l"/>
            <a:r>
              <a:rPr lang="pt-BR" dirty="0">
                <a:solidFill>
                  <a:schemeClr val="bg1"/>
                </a:solidFill>
                <a:hlinkClick r:id="rId6">
                  <a:extLst>
                    <a:ext uri="{A12FA001-AC4F-418D-AE19-62706E023703}">
                      <ahyp:hlinkClr xmlns:ahyp="http://schemas.microsoft.com/office/drawing/2018/hyperlinkcolor" val="tx"/>
                    </a:ext>
                  </a:extLst>
                </a:hlinkClick>
              </a:rPr>
              <a:t>Click here: Official NRA ARC Building Plans</a:t>
            </a:r>
            <a:r>
              <a:rPr lang="en-US" dirty="0">
                <a:solidFill>
                  <a:schemeClr val="bg1"/>
                </a:solidFill>
                <a:hlinkClick r:id="rId7">
                  <a:extLst>
                    <a:ext uri="{A12FA001-AC4F-418D-AE19-62706E023703}">
                      <ahyp:hlinkClr xmlns:ahyp="http://schemas.microsoft.com/office/drawing/2018/hyperlinkcolor" val="tx"/>
                    </a:ext>
                  </a:extLst>
                </a:hlinkClick>
              </a:rPr>
              <a:t> </a:t>
            </a:r>
            <a:endParaRPr lang="en-US" dirty="0">
              <a:solidFill>
                <a:schemeClr val="bg1"/>
              </a:solidFill>
            </a:endParaRPr>
          </a:p>
        </p:txBody>
      </p:sp>
      <p:sp>
        <p:nvSpPr>
          <p:cNvPr id="4" name="TextBox 3">
            <a:extLst>
              <a:ext uri="{FF2B5EF4-FFF2-40B4-BE49-F238E27FC236}">
                <a16:creationId xmlns:a16="http://schemas.microsoft.com/office/drawing/2014/main" id="{CC058935-42D1-982F-28DC-47F77BEE6002}"/>
              </a:ext>
            </a:extLst>
          </p:cNvPr>
          <p:cNvSpPr txBox="1"/>
          <p:nvPr/>
        </p:nvSpPr>
        <p:spPr>
          <a:xfrm>
            <a:off x="8741500" y="6037677"/>
            <a:ext cx="3017684" cy="415498"/>
          </a:xfrm>
          <a:prstGeom prst="rect">
            <a:avLst/>
          </a:prstGeom>
          <a:noFill/>
        </p:spPr>
        <p:txBody>
          <a:bodyPr wrap="square" rtlCol="0">
            <a:spAutoFit/>
          </a:bodyPr>
          <a:lstStyle/>
          <a:p>
            <a:pPr algn="ctr"/>
            <a:r>
              <a:rPr lang="en-US" sz="1050" dirty="0">
                <a:solidFill>
                  <a:schemeClr val="bg1"/>
                </a:solidFill>
              </a:rPr>
              <a:t>Please check your security settings if video doesn’t play “</a:t>
            </a:r>
            <a:r>
              <a:rPr lang="en-US" sz="1050" dirty="0">
                <a:solidFill>
                  <a:srgbClr val="FFC000"/>
                </a:solidFill>
                <a:hlinkClick r:id="rId8">
                  <a:extLst>
                    <a:ext uri="{A12FA001-AC4F-418D-AE19-62706E023703}">
                      <ahyp:hlinkClr xmlns:ahyp="http://schemas.microsoft.com/office/drawing/2018/hyperlinkcolor" val="tx"/>
                    </a:ext>
                  </a:extLst>
                </a:hlinkClick>
              </a:rPr>
              <a:t>Click Here</a:t>
            </a:r>
            <a:r>
              <a:rPr lang="en-US" sz="1050" dirty="0">
                <a:solidFill>
                  <a:schemeClr val="bg1"/>
                </a:solidFill>
              </a:rPr>
              <a:t>”</a:t>
            </a:r>
          </a:p>
        </p:txBody>
      </p:sp>
    </p:spTree>
    <p:extLst>
      <p:ext uri="{BB962C8B-B14F-4D97-AF65-F5344CB8AC3E}">
        <p14:creationId xmlns:p14="http://schemas.microsoft.com/office/powerpoint/2010/main" val="2677154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71" name="Rectangle 1337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544171A-07DD-B647-F3C9-9E337C7CA90A}"/>
              </a:ext>
            </a:extLst>
          </p:cNvPr>
          <p:cNvSpPr>
            <a:spLocks noGrp="1"/>
          </p:cNvSpPr>
          <p:nvPr>
            <p:ph type="title"/>
          </p:nvPr>
        </p:nvSpPr>
        <p:spPr>
          <a:xfrm>
            <a:off x="1295400" y="669925"/>
            <a:ext cx="4800600" cy="1325563"/>
          </a:xfrm>
        </p:spPr>
        <p:txBody>
          <a:bodyPr anchor="b">
            <a:normAutofit/>
          </a:bodyPr>
          <a:lstStyle/>
          <a:p>
            <a:r>
              <a:rPr lang="en-US" sz="6000" b="1" dirty="0">
                <a:solidFill>
                  <a:schemeClr val="bg1"/>
                </a:solidFill>
              </a:rPr>
              <a:t>Next Steps</a:t>
            </a:r>
          </a:p>
        </p:txBody>
      </p:sp>
      <p:cxnSp>
        <p:nvCxnSpPr>
          <p:cNvPr id="13372" name="Straight Connector 1337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3329" name="Content Placeholder 2">
            <a:extLst>
              <a:ext uri="{FF2B5EF4-FFF2-40B4-BE49-F238E27FC236}">
                <a16:creationId xmlns:a16="http://schemas.microsoft.com/office/drawing/2014/main" id="{03204F06-59C6-16EA-A102-840F1D68E070}"/>
              </a:ext>
            </a:extLst>
          </p:cNvPr>
          <p:cNvGraphicFramePr>
            <a:graphicFrameLocks noGrp="1"/>
          </p:cNvGraphicFramePr>
          <p:nvPr>
            <p:ph idx="1"/>
            <p:extLst>
              <p:ext uri="{D42A27DB-BD31-4B8C-83A1-F6EECF244321}">
                <p14:modId xmlns:p14="http://schemas.microsoft.com/office/powerpoint/2010/main" val="2997652748"/>
              </p:ext>
            </p:extLst>
          </p:nvPr>
        </p:nvGraphicFramePr>
        <p:xfrm>
          <a:off x="1295400" y="2288833"/>
          <a:ext cx="4800600" cy="3711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6" name="Picture 4" descr="NRA Blog | NRA Competitive Shooting Series, Part 2: The Disciplines">
            <a:extLst>
              <a:ext uri="{FF2B5EF4-FFF2-40B4-BE49-F238E27FC236}">
                <a16:creationId xmlns:a16="http://schemas.microsoft.com/office/drawing/2014/main" id="{43C72470-B859-E0F5-B939-74760D71CCE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079253" y="369913"/>
            <a:ext cx="2720519" cy="2784532"/>
          </a:xfrm>
          <a:prstGeom prst="rect">
            <a:avLst/>
          </a:prstGeom>
          <a:noFill/>
          <a:extLst>
            <a:ext uri="{909E8E84-426E-40DD-AFC4-6F175D3DCCD1}">
              <a14:hiddenFill xmlns:a14="http://schemas.microsoft.com/office/drawing/2010/main">
                <a:solidFill>
                  <a:srgbClr val="FFFFFF"/>
                </a:solidFill>
              </a14:hiddenFill>
            </a:ext>
          </a:extLst>
        </p:spPr>
      </p:pic>
      <p:sp>
        <p:nvSpPr>
          <p:cNvPr id="13373" name="Rectangle 13372">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89F048E-C046-50C7-4909-0D3A40E5196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3144" y="4355460"/>
            <a:ext cx="3579673" cy="1534146"/>
          </a:xfrm>
          <a:prstGeom prst="rect">
            <a:avLst/>
          </a:prstGeom>
        </p:spPr>
      </p:pic>
      <p:sp>
        <p:nvSpPr>
          <p:cNvPr id="13374" name="Rectangle 13373">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8842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A4012F-091A-AB77-B536-8D285884BBBA}"/>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D578A7-75DC-340F-7A42-B5FA0B0C883C}"/>
              </a:ext>
            </a:extLst>
          </p:cNvPr>
          <p:cNvSpPr>
            <a:spLocks noGrp="1"/>
          </p:cNvSpPr>
          <p:nvPr>
            <p:ph idx="1"/>
          </p:nvPr>
        </p:nvSpPr>
        <p:spPr>
          <a:xfrm>
            <a:off x="274320" y="1491139"/>
            <a:ext cx="5222240" cy="3320668"/>
          </a:xfrm>
        </p:spPr>
        <p:txBody>
          <a:bodyPr>
            <a:normAutofit/>
          </a:bodyPr>
          <a:lstStyle/>
          <a:p>
            <a:pPr marL="0" indent="0">
              <a:buNone/>
            </a:pPr>
            <a:r>
              <a:rPr lang="en-US" sz="1900" b="1" dirty="0"/>
              <a:t>The NRA America's Rifle Challenge (ARC) is a competitive shooting and training program focusing on the AR platform.</a:t>
            </a:r>
          </a:p>
          <a:p>
            <a:pPr marL="0" indent="0">
              <a:buNone/>
            </a:pPr>
            <a:endParaRPr lang="en-US" sz="1900" b="1" dirty="0"/>
          </a:p>
          <a:p>
            <a:pPr marL="0" indent="0">
              <a:buNone/>
            </a:pPr>
            <a:r>
              <a:rPr lang="en-US" sz="1900" b="1" dirty="0"/>
              <a:t>This program provides multiple levels of competition and training, suitable for AR owners with beginner through expert skill levels categorized in three different divisions of Stock, Limited, and Open.   Most responsible owners have firearms that meet  one or more division requirements. </a:t>
            </a:r>
          </a:p>
          <a:p>
            <a:pPr marL="0" indent="0">
              <a:buNone/>
            </a:pPr>
            <a:endParaRPr lang="en-US" sz="1900" b="1" dirty="0"/>
          </a:p>
        </p:txBody>
      </p:sp>
      <p:pic>
        <p:nvPicPr>
          <p:cNvPr id="4" name="Picture 3">
            <a:extLst>
              <a:ext uri="{FF2B5EF4-FFF2-40B4-BE49-F238E27FC236}">
                <a16:creationId xmlns:a16="http://schemas.microsoft.com/office/drawing/2014/main" id="{10334142-094F-1A7E-5ABB-8C5BE413C6AF}"/>
              </a:ext>
            </a:extLst>
          </p:cNvPr>
          <p:cNvPicPr>
            <a:picLocks noChangeAspect="1"/>
          </p:cNvPicPr>
          <p:nvPr/>
        </p:nvPicPr>
        <p:blipFill>
          <a:blip r:embed="rId3">
            <a:extLst>
              <a:ext uri="{28A0092B-C50C-407E-A947-70E740481C1C}">
                <a14:useLocalDpi xmlns:a14="http://schemas.microsoft.com/office/drawing/2010/main" val="0"/>
              </a:ext>
            </a:extLst>
          </a:blip>
          <a:srcRect b="34449"/>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94859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4" name="Rectangle 310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3106" name="Straight Connector 310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C99145-3935-7718-A7C0-640EF2088911}"/>
              </a:ext>
            </a:extLst>
          </p:cNvPr>
          <p:cNvSpPr>
            <a:spLocks noGrp="1"/>
          </p:cNvSpPr>
          <p:nvPr>
            <p:ph idx="1"/>
          </p:nvPr>
        </p:nvSpPr>
        <p:spPr>
          <a:xfrm>
            <a:off x="363951" y="1597354"/>
            <a:ext cx="5974080" cy="4356401"/>
          </a:xfrm>
        </p:spPr>
        <p:txBody>
          <a:bodyPr anchor="ctr">
            <a:normAutofit fontScale="85000" lnSpcReduction="20000"/>
          </a:bodyPr>
          <a:lstStyle/>
          <a:p>
            <a:endParaRPr lang="en-US" sz="2400" b="1" dirty="0">
              <a:solidFill>
                <a:schemeClr val="bg1"/>
              </a:solidFill>
            </a:endParaRPr>
          </a:p>
          <a:p>
            <a:pPr marL="0" indent="0">
              <a:buNone/>
            </a:pPr>
            <a:r>
              <a:rPr lang="en-US" sz="2600" b="1" dirty="0">
                <a:solidFill>
                  <a:schemeClr val="bg1"/>
                </a:solidFill>
              </a:rPr>
              <a:t>         </a:t>
            </a:r>
            <a:r>
              <a:rPr lang="en-US" sz="2300" b="1" dirty="0">
                <a:solidFill>
                  <a:schemeClr val="bg1"/>
                </a:solidFill>
              </a:rPr>
              <a:t>The NRA ARC program includes: </a:t>
            </a:r>
          </a:p>
          <a:p>
            <a:pPr lvl="1"/>
            <a:r>
              <a:rPr lang="en-US" sz="2300" b="1" dirty="0">
                <a:solidFill>
                  <a:schemeClr val="bg1"/>
                </a:solidFill>
              </a:rPr>
              <a:t>Club, postal, state, regional and national matches</a:t>
            </a:r>
          </a:p>
          <a:p>
            <a:pPr lvl="1"/>
            <a:r>
              <a:rPr lang="en-US" sz="2300" b="1" dirty="0">
                <a:solidFill>
                  <a:schemeClr val="bg1"/>
                </a:solidFill>
              </a:rPr>
              <a:t>Level 1 &amp; 2 training courses</a:t>
            </a:r>
          </a:p>
          <a:p>
            <a:pPr lvl="1"/>
            <a:r>
              <a:rPr lang="en-US" sz="2300" b="1" dirty="0">
                <a:solidFill>
                  <a:schemeClr val="bg1"/>
                </a:solidFill>
              </a:rPr>
              <a:t>Classifications and awards </a:t>
            </a:r>
          </a:p>
          <a:p>
            <a:pPr lvl="1"/>
            <a:r>
              <a:rPr lang="en-US" sz="2300" b="1" dirty="0">
                <a:solidFill>
                  <a:schemeClr val="bg1"/>
                </a:solidFill>
              </a:rPr>
              <a:t>Suppressors allowed where legally permitted</a:t>
            </a:r>
          </a:p>
          <a:p>
            <a:pPr>
              <a:buFontTx/>
              <a:buChar char="-"/>
            </a:pPr>
            <a:endParaRPr lang="en-US" sz="2300" b="1" dirty="0">
              <a:solidFill>
                <a:schemeClr val="bg1"/>
              </a:solidFill>
            </a:endParaRPr>
          </a:p>
          <a:p>
            <a:pPr marL="0" indent="0">
              <a:buNone/>
            </a:pPr>
            <a:r>
              <a:rPr lang="en-US" sz="2300" b="1" dirty="0">
                <a:solidFill>
                  <a:schemeClr val="bg1"/>
                </a:solidFill>
              </a:rPr>
              <a:t>        NRA ARC is designed to:</a:t>
            </a:r>
          </a:p>
          <a:p>
            <a:pPr lvl="1"/>
            <a:r>
              <a:rPr lang="en-US" sz="2300" b="1" dirty="0">
                <a:solidFill>
                  <a:schemeClr val="bg1"/>
                </a:solidFill>
              </a:rPr>
              <a:t>Provide competition and training for responsible AR owners</a:t>
            </a:r>
          </a:p>
          <a:p>
            <a:pPr lvl="1"/>
            <a:r>
              <a:rPr lang="en-US" sz="2300" b="1" dirty="0">
                <a:solidFill>
                  <a:schemeClr val="bg1"/>
                </a:solidFill>
              </a:rPr>
              <a:t>Increase active participation at clubs and ranges</a:t>
            </a:r>
          </a:p>
          <a:p>
            <a:pPr lvl="1"/>
            <a:r>
              <a:rPr lang="en-US" sz="2300" b="1" dirty="0">
                <a:solidFill>
                  <a:schemeClr val="bg1"/>
                </a:solidFill>
              </a:rPr>
              <a:t>Generate revenue for the host </a:t>
            </a:r>
          </a:p>
          <a:p>
            <a:pPr marL="0" indent="0">
              <a:buNone/>
            </a:pPr>
            <a:endParaRPr lang="en-US" sz="2600" b="1" dirty="0">
              <a:solidFill>
                <a:schemeClr val="bg1"/>
              </a:solidFill>
            </a:endParaRPr>
          </a:p>
        </p:txBody>
      </p:sp>
      <p:pic>
        <p:nvPicPr>
          <p:cNvPr id="3078" name="Picture 6" descr="ARC Level 1 squad">
            <a:extLst>
              <a:ext uri="{FF2B5EF4-FFF2-40B4-BE49-F238E27FC236}">
                <a16:creationId xmlns:a16="http://schemas.microsoft.com/office/drawing/2014/main" id="{FC365ACD-85D7-88EC-1B82-6589E1E067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8" r="-2" b="-2"/>
          <a:stretch>
            <a:fillRect/>
          </a:stretch>
        </p:blipFill>
        <p:spPr bwMode="auto">
          <a:xfrm>
            <a:off x="6525453" y="1"/>
            <a:ext cx="5666547" cy="3398024"/>
          </a:xfrm>
          <a:prstGeom prst="rect">
            <a:avLst/>
          </a:prstGeom>
          <a:noFill/>
          <a:extLst>
            <a:ext uri="{909E8E84-426E-40DD-AFC4-6F175D3DCCD1}">
              <a14:hiddenFill xmlns:a14="http://schemas.microsoft.com/office/drawing/2010/main">
                <a:solidFill>
                  <a:srgbClr val="FFFFFF"/>
                </a:solidFill>
              </a14:hiddenFill>
            </a:ext>
          </a:extLst>
        </p:spPr>
      </p:pic>
      <p:cxnSp>
        <p:nvCxnSpPr>
          <p:cNvPr id="3108" name="Straight Connector 3107">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10" name="Straight Connector 3109">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0207C0E-5B5D-C794-FC59-BAFB3CA2DB06}"/>
              </a:ext>
            </a:extLst>
          </p:cNvPr>
          <p:cNvPicPr>
            <a:picLocks noChangeAspect="1"/>
          </p:cNvPicPr>
          <p:nvPr/>
        </p:nvPicPr>
        <p:blipFill>
          <a:blip r:embed="rId4"/>
          <a:srcRect r="8066" b="-1"/>
          <a:stretch>
            <a:fillRect/>
          </a:stretch>
        </p:blipFill>
        <p:spPr>
          <a:xfrm>
            <a:off x="6522277" y="3398024"/>
            <a:ext cx="5669723" cy="3469076"/>
          </a:xfrm>
          <a:prstGeom prst="rect">
            <a:avLst/>
          </a:prstGeom>
        </p:spPr>
      </p:pic>
    </p:spTree>
    <p:extLst>
      <p:ext uri="{BB962C8B-B14F-4D97-AF65-F5344CB8AC3E}">
        <p14:creationId xmlns:p14="http://schemas.microsoft.com/office/powerpoint/2010/main" val="2230582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B08304-C3BA-1144-0ED8-CD1A5317624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5EC4054-8669-A0E8-FEF7-399CC6367BBC}"/>
              </a:ext>
            </a:extLst>
          </p:cNvPr>
          <p:cNvSpPr>
            <a:spLocks noGrp="1"/>
          </p:cNvSpPr>
          <p:nvPr>
            <p:ph type="title"/>
          </p:nvPr>
        </p:nvSpPr>
        <p:spPr>
          <a:xfrm>
            <a:off x="1" y="3752849"/>
            <a:ext cx="2720423" cy="2452687"/>
          </a:xfrm>
        </p:spPr>
        <p:txBody>
          <a:bodyPr vert="horz" lIns="91440" tIns="45720" rIns="91440" bIns="45720" rtlCol="0" anchor="ctr">
            <a:normAutofit/>
          </a:bodyPr>
          <a:lstStyle/>
          <a:p>
            <a:pPr algn="ctr"/>
            <a:r>
              <a:rPr lang="en-US" sz="3600" dirty="0">
                <a:ln w="0"/>
                <a:effectLst>
                  <a:outerShdw blurRad="38100" dist="19050" dir="2700000" algn="tl" rotWithShape="0">
                    <a:schemeClr val="dk1">
                      <a:alpha val="40000"/>
                    </a:schemeClr>
                  </a:outerShdw>
                </a:effectLst>
              </a:rPr>
              <a:t>ARC Level I</a:t>
            </a:r>
            <a:br>
              <a:rPr lang="en-US" sz="3600" dirty="0">
                <a:ln w="0"/>
                <a:effectLst>
                  <a:outerShdw blurRad="38100" dist="19050" dir="2700000" algn="tl" rotWithShape="0">
                    <a:schemeClr val="dk1">
                      <a:alpha val="40000"/>
                    </a:schemeClr>
                  </a:outerShdw>
                </a:effectLst>
              </a:rPr>
            </a:br>
            <a:r>
              <a:rPr lang="en-US" sz="3200" i="1" dirty="0">
                <a:ln w="0"/>
                <a:effectLst>
                  <a:outerShdw blurRad="38100" dist="19050" dir="2700000" algn="tl" rotWithShape="0">
                    <a:schemeClr val="dk1">
                      <a:alpha val="40000"/>
                    </a:schemeClr>
                  </a:outerShdw>
                </a:effectLst>
              </a:rPr>
              <a:t>specifics</a:t>
            </a:r>
          </a:p>
        </p:txBody>
      </p:sp>
      <p:pic>
        <p:nvPicPr>
          <p:cNvPr id="4102" name="Picture 6" descr="NRAARC2025 1 Lede">
            <a:extLst>
              <a:ext uri="{FF2B5EF4-FFF2-40B4-BE49-F238E27FC236}">
                <a16:creationId xmlns:a16="http://schemas.microsoft.com/office/drawing/2014/main" id="{E909B544-85D3-A397-B8D2-3529CCF1F6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79" b="34029"/>
          <a:stretch>
            <a:fillRect/>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15" name="Content Placeholder 14">
            <a:extLst>
              <a:ext uri="{FF2B5EF4-FFF2-40B4-BE49-F238E27FC236}">
                <a16:creationId xmlns:a16="http://schemas.microsoft.com/office/drawing/2014/main" id="{C262B8B1-DAB9-4151-98E0-EECE10CB7E58}"/>
              </a:ext>
            </a:extLst>
          </p:cNvPr>
          <p:cNvSpPr>
            <a:spLocks noGrp="1"/>
          </p:cNvSpPr>
          <p:nvPr>
            <p:ph idx="1"/>
          </p:nvPr>
        </p:nvSpPr>
        <p:spPr>
          <a:xfrm>
            <a:off x="2541319" y="3429000"/>
            <a:ext cx="9650681" cy="3524240"/>
          </a:xfrm>
        </p:spPr>
        <p:txBody>
          <a:bodyPr vert="horz" lIns="91440" tIns="45720" rIns="91440" bIns="45720" rtlCol="0" anchor="ctr">
            <a:normAutofit/>
          </a:bodyPr>
          <a:lstStyle/>
          <a:p>
            <a:endParaRPr lang="en-US" sz="1800" b="1" dirty="0"/>
          </a:p>
          <a:p>
            <a:r>
              <a:rPr lang="en-US" sz="2300" b="1" dirty="0"/>
              <a:t>Level 1 is a challenging fundamentals and skill builder match, fired from 10 to 100 yards over four standardized stages                                                                                          </a:t>
            </a:r>
            <a:r>
              <a:rPr lang="en-US" sz="1900" dirty="0"/>
              <a:t>*</a:t>
            </a:r>
            <a:r>
              <a:rPr lang="en-US" sz="1500" i="1" dirty="0"/>
              <a:t>Reduced range targets allow for hosting ARC Level 1 at facilities with only 25-yard indoor or outdoor ranges</a:t>
            </a:r>
          </a:p>
          <a:p>
            <a:r>
              <a:rPr lang="en-US" sz="2300" b="1" dirty="0"/>
              <a:t>Only 100 rounds per competitor are needed</a:t>
            </a:r>
          </a:p>
          <a:p>
            <a:r>
              <a:rPr lang="en-US" sz="2300" b="1" dirty="0"/>
              <a:t>Fired shoulder to shoulder to maximize number of participants </a:t>
            </a:r>
          </a:p>
          <a:p>
            <a:r>
              <a:rPr lang="en-US" sz="2300" b="1" dirty="0"/>
              <a:t>Centerfire, PCC, and Rimfire are permitted </a:t>
            </a:r>
          </a:p>
          <a:p>
            <a:r>
              <a:rPr lang="en-US" sz="2300" b="1" dirty="0"/>
              <a:t>Minimal match setup, teardown, and easy scoring using </a:t>
            </a:r>
            <a:r>
              <a:rPr lang="en-US" sz="2300" b="1" dirty="0" err="1"/>
              <a:t>Practiscore</a:t>
            </a:r>
            <a:endParaRPr lang="en-US" sz="2300" b="1" dirty="0"/>
          </a:p>
          <a:p>
            <a:pPr marL="0" indent="0">
              <a:buNone/>
            </a:pPr>
            <a:endParaRPr lang="en-US" sz="1800" dirty="0"/>
          </a:p>
        </p:txBody>
      </p:sp>
    </p:spTree>
    <p:extLst>
      <p:ext uri="{BB962C8B-B14F-4D97-AF65-F5344CB8AC3E}">
        <p14:creationId xmlns:p14="http://schemas.microsoft.com/office/powerpoint/2010/main" val="347077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155CFF-2332-B9F4-4F33-48A7F5BFCC01}"/>
            </a:ext>
          </a:extLst>
        </p:cNvPr>
        <p:cNvGrpSpPr/>
        <p:nvPr/>
      </p:nvGrpSpPr>
      <p:grpSpPr>
        <a:xfrm>
          <a:off x="0" y="0"/>
          <a:ext cx="0" cy="0"/>
          <a:chOff x="0" y="0"/>
          <a:chExt cx="0" cy="0"/>
        </a:xfrm>
      </p:grpSpPr>
      <p:sp useBgFill="1">
        <p:nvSpPr>
          <p:cNvPr id="11293" name="Rectangle 11292">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95" name="Rectangle 11294">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1266" name="Picture 2" descr="ARC LEVEL 2">
            <a:extLst>
              <a:ext uri="{FF2B5EF4-FFF2-40B4-BE49-F238E27FC236}">
                <a16:creationId xmlns:a16="http://schemas.microsoft.com/office/drawing/2014/main" id="{B1EABC0C-F891-B4E0-EA21-5A8C17CE0D67}"/>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11C3FA4D-FCDA-B99F-350B-19B7AC2920B1}"/>
              </a:ext>
            </a:extLst>
          </p:cNvPr>
          <p:cNvSpPr>
            <a:spLocks noGrp="1"/>
          </p:cNvSpPr>
          <p:nvPr>
            <p:ph type="title"/>
          </p:nvPr>
        </p:nvSpPr>
        <p:spPr>
          <a:xfrm>
            <a:off x="0" y="569190"/>
            <a:ext cx="4237419" cy="2057037"/>
          </a:xfrm>
        </p:spPr>
        <p:txBody>
          <a:bodyPr>
            <a:normAutofit/>
          </a:bodyPr>
          <a:lstStyle/>
          <a:p>
            <a:pPr algn="ctr"/>
            <a:r>
              <a:rPr lang="en-US" sz="5400" dirty="0">
                <a:ln w="0"/>
                <a:solidFill>
                  <a:schemeClr val="bg1"/>
                </a:solidFill>
                <a:effectLst>
                  <a:outerShdw blurRad="38100" dist="19050" dir="2700000" algn="tl" rotWithShape="0">
                    <a:schemeClr val="dk1">
                      <a:alpha val="40000"/>
                    </a:schemeClr>
                  </a:outerShdw>
                </a:effectLst>
              </a:rPr>
              <a:t>ARC Level 2</a:t>
            </a:r>
            <a:br>
              <a:rPr lang="en-US" sz="5400" dirty="0">
                <a:ln w="0"/>
                <a:solidFill>
                  <a:schemeClr val="bg1"/>
                </a:solidFill>
                <a:effectLst>
                  <a:outerShdw blurRad="38100" dist="19050" dir="2700000" algn="tl" rotWithShape="0">
                    <a:schemeClr val="dk1">
                      <a:alpha val="40000"/>
                    </a:schemeClr>
                  </a:outerShdw>
                </a:effectLst>
              </a:rPr>
            </a:br>
            <a:r>
              <a:rPr lang="en-US" sz="4800" i="1" dirty="0">
                <a:ln w="0"/>
                <a:solidFill>
                  <a:schemeClr val="bg1"/>
                </a:solidFill>
                <a:effectLst>
                  <a:outerShdw blurRad="38100" dist="19050" dir="2700000" algn="tl" rotWithShape="0">
                    <a:schemeClr val="dk1">
                      <a:alpha val="40000"/>
                    </a:schemeClr>
                  </a:outerShdw>
                </a:effectLst>
              </a:rPr>
              <a:t>specifics</a:t>
            </a:r>
            <a:endParaRPr lang="en-US" sz="5400" dirty="0">
              <a:ln w="22225">
                <a:solidFill>
                  <a:srgbClr val="FFFFFF"/>
                </a:solidFill>
              </a:ln>
              <a:solidFill>
                <a:schemeClr val="bg1"/>
              </a:solidFill>
              <a:effectLst>
                <a:outerShdw blurRad="38100" dist="19050" dir="2700000" algn="tl" rotWithShape="0">
                  <a:schemeClr val="dk1">
                    <a:alpha val="40000"/>
                  </a:schemeClr>
                </a:outerShdw>
              </a:effectLst>
              <a:latin typeface="Agency FB" panose="020B0503020202020204" pitchFamily="34" charset="0"/>
            </a:endParaRPr>
          </a:p>
        </p:txBody>
      </p:sp>
      <p:sp>
        <p:nvSpPr>
          <p:cNvPr id="15" name="Content Placeholder 14">
            <a:extLst>
              <a:ext uri="{FF2B5EF4-FFF2-40B4-BE49-F238E27FC236}">
                <a16:creationId xmlns:a16="http://schemas.microsoft.com/office/drawing/2014/main" id="{6967A47A-76A0-9109-3434-42B67367EF14}"/>
              </a:ext>
            </a:extLst>
          </p:cNvPr>
          <p:cNvSpPr>
            <a:spLocks noGrp="1"/>
          </p:cNvSpPr>
          <p:nvPr>
            <p:ph idx="1"/>
          </p:nvPr>
        </p:nvSpPr>
        <p:spPr>
          <a:xfrm>
            <a:off x="288536" y="3236047"/>
            <a:ext cx="9792471" cy="3171423"/>
          </a:xfrm>
        </p:spPr>
        <p:txBody>
          <a:bodyPr>
            <a:normAutofit fontScale="92500" lnSpcReduction="10000"/>
          </a:bodyPr>
          <a:lstStyle/>
          <a:p>
            <a:r>
              <a:rPr lang="en-US" b="1" dirty="0">
                <a:solidFill>
                  <a:srgbClr val="FFFFFF"/>
                </a:solidFill>
              </a:rPr>
              <a:t>Dynamic and creative stages </a:t>
            </a:r>
          </a:p>
          <a:p>
            <a:r>
              <a:rPr lang="en-US" b="1" dirty="0">
                <a:solidFill>
                  <a:srgbClr val="FFFFFF"/>
                </a:solidFill>
              </a:rPr>
              <a:t>Similar set up and management to other squadded action shooting sports</a:t>
            </a:r>
          </a:p>
          <a:p>
            <a:r>
              <a:rPr lang="en-US" b="1" dirty="0">
                <a:solidFill>
                  <a:srgbClr val="FFFFFF"/>
                </a:solidFill>
              </a:rPr>
              <a:t>Distances from contact out to 400 yards</a:t>
            </a:r>
          </a:p>
          <a:p>
            <a:r>
              <a:rPr lang="en-US" b="1" dirty="0">
                <a:solidFill>
                  <a:srgbClr val="FFFFFF"/>
                </a:solidFill>
              </a:rPr>
              <a:t>Conducted on natural terrain, flat bays, or indoor ranges</a:t>
            </a:r>
          </a:p>
          <a:p>
            <a:r>
              <a:rPr lang="en-US" b="1" dirty="0">
                <a:solidFill>
                  <a:srgbClr val="FFFFFF"/>
                </a:solidFill>
              </a:rPr>
              <a:t>Positional, movement, and precision shooting skills required</a:t>
            </a:r>
          </a:p>
          <a:p>
            <a:r>
              <a:rPr lang="en-US" b="1" dirty="0">
                <a:solidFill>
                  <a:srgbClr val="FFFFFF"/>
                </a:solidFill>
              </a:rPr>
              <a:t>Cardboard, steel, and reactive targets</a:t>
            </a:r>
          </a:p>
        </p:txBody>
      </p:sp>
    </p:spTree>
    <p:extLst>
      <p:ext uri="{BB962C8B-B14F-4D97-AF65-F5344CB8AC3E}">
        <p14:creationId xmlns:p14="http://schemas.microsoft.com/office/powerpoint/2010/main" val="1621397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FFE7FF-5AB7-7EE1-F097-86FB69813EA7}"/>
            </a:ext>
          </a:extLst>
        </p:cNvPr>
        <p:cNvGrpSpPr/>
        <p:nvPr/>
      </p:nvGrpSpPr>
      <p:grpSpPr>
        <a:xfrm>
          <a:off x="0" y="0"/>
          <a:ext cx="0" cy="0"/>
          <a:chOff x="0" y="0"/>
          <a:chExt cx="0" cy="0"/>
        </a:xfrm>
      </p:grpSpPr>
      <p:sp>
        <p:nvSpPr>
          <p:cNvPr id="56" name="Rectangle 55">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A1C8960-5286-BEF6-A963-7287A4DAB3E3}"/>
              </a:ext>
            </a:extLst>
          </p:cNvPr>
          <p:cNvPicPr>
            <a:picLocks noChangeAspect="1"/>
          </p:cNvPicPr>
          <p:nvPr/>
        </p:nvPicPr>
        <p:blipFill>
          <a:blip r:embed="rId2">
            <a:alphaModFix/>
            <a:extLst>
              <a:ext uri="{28A0092B-C50C-407E-A947-70E740481C1C}">
                <a14:useLocalDpi xmlns:a14="http://schemas.microsoft.com/office/drawing/2010/main" val="0"/>
              </a:ext>
            </a:extLst>
          </a:blip>
          <a:srcRect t="2010" b="2010"/>
          <a:stretch/>
        </p:blipFill>
        <p:spPr>
          <a:xfrm>
            <a:off x="4348200" y="0"/>
            <a:ext cx="7908098" cy="6857992"/>
          </a:xfrm>
          <a:prstGeom prst="rect">
            <a:avLst/>
          </a:prstGeom>
        </p:spPr>
      </p:pic>
      <p:sp>
        <p:nvSpPr>
          <p:cNvPr id="57" name="Rectangle 5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479A8D-4DCB-0A26-F511-AEF3E7B56395}"/>
              </a:ext>
            </a:extLst>
          </p:cNvPr>
          <p:cNvSpPr>
            <a:spLocks noGrp="1"/>
          </p:cNvSpPr>
          <p:nvPr>
            <p:ph type="title"/>
          </p:nvPr>
        </p:nvSpPr>
        <p:spPr>
          <a:xfrm>
            <a:off x="128585" y="100013"/>
            <a:ext cx="5505449" cy="2387600"/>
          </a:xfrm>
        </p:spPr>
        <p:txBody>
          <a:bodyPr vert="horz" lIns="91440" tIns="45720" rIns="91440" bIns="45720" rtlCol="0" anchor="b">
            <a:normAutofit/>
          </a:bodyPr>
          <a:lstStyle/>
          <a:p>
            <a:r>
              <a:rPr lang="en-US" sz="5000" dirty="0">
                <a:solidFill>
                  <a:schemeClr val="bg1"/>
                </a:solidFill>
              </a:rPr>
              <a:t>ARC Level 2 </a:t>
            </a:r>
            <a:br>
              <a:rPr lang="en-US" sz="5000" dirty="0">
                <a:solidFill>
                  <a:schemeClr val="bg1"/>
                </a:solidFill>
              </a:rPr>
            </a:br>
            <a:r>
              <a:rPr lang="en-US" sz="2800" i="1" dirty="0">
                <a:solidFill>
                  <a:schemeClr val="bg1"/>
                </a:solidFill>
              </a:rPr>
              <a:t>Indoor stage example</a:t>
            </a:r>
          </a:p>
        </p:txBody>
      </p:sp>
      <p:sp>
        <p:nvSpPr>
          <p:cNvPr id="4" name="TextBox 3">
            <a:extLst>
              <a:ext uri="{FF2B5EF4-FFF2-40B4-BE49-F238E27FC236}">
                <a16:creationId xmlns:a16="http://schemas.microsoft.com/office/drawing/2014/main" id="{98EEC3B9-D00B-25BF-672F-F25A3A3A4D4F}"/>
              </a:ext>
            </a:extLst>
          </p:cNvPr>
          <p:cNvSpPr txBox="1"/>
          <p:nvPr/>
        </p:nvSpPr>
        <p:spPr>
          <a:xfrm>
            <a:off x="128585" y="3833800"/>
            <a:ext cx="5272471" cy="2710656"/>
          </a:xfrm>
          <a:prstGeom prst="rect">
            <a:avLst/>
          </a:prstGeom>
        </p:spPr>
        <p:txBody>
          <a:bodyPr vert="horz" lIns="91440" tIns="45720" rIns="91440" bIns="45720" rtlCol="0">
            <a:noAutofit/>
          </a:bodyPr>
          <a:lstStyle/>
          <a:p>
            <a:pPr>
              <a:lnSpc>
                <a:spcPct val="90000"/>
              </a:lnSpc>
              <a:spcBef>
                <a:spcPts val="1000"/>
              </a:spcBef>
            </a:pPr>
            <a:r>
              <a:rPr lang="en-US" sz="2600" b="1" dirty="0">
                <a:solidFill>
                  <a:schemeClr val="bg1"/>
                </a:solidFill>
              </a:rPr>
              <a:t>Creative local designs to meet your club’s range requirements and goals of participants  </a:t>
            </a:r>
          </a:p>
          <a:p>
            <a:pPr>
              <a:lnSpc>
                <a:spcPct val="90000"/>
              </a:lnSpc>
              <a:spcBef>
                <a:spcPts val="1000"/>
              </a:spcBef>
            </a:pPr>
            <a:endParaRPr lang="en-US" sz="2000" b="1" dirty="0">
              <a:solidFill>
                <a:schemeClr val="bg1"/>
              </a:solidFill>
            </a:endParaRPr>
          </a:p>
          <a:p>
            <a:pPr>
              <a:lnSpc>
                <a:spcPct val="90000"/>
              </a:lnSpc>
              <a:spcBef>
                <a:spcPts val="1000"/>
              </a:spcBef>
            </a:pPr>
            <a:r>
              <a:rPr lang="en-US" sz="2600" b="1" dirty="0">
                <a:solidFill>
                  <a:schemeClr val="bg1"/>
                </a:solidFill>
              </a:rPr>
              <a:t>Items used: Simple walls (hanging or freestanding), target stands and shooting boxes </a:t>
            </a:r>
          </a:p>
        </p:txBody>
      </p:sp>
      <p:cxnSp>
        <p:nvCxnSpPr>
          <p:cNvPr id="32" name="Straight Connector 3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159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53F81D-C347-B2D7-293F-D29836852041}"/>
            </a:ext>
          </a:extLst>
        </p:cNvPr>
        <p:cNvGrpSpPr/>
        <p:nvPr/>
      </p:nvGrpSpPr>
      <p:grpSpPr>
        <a:xfrm>
          <a:off x="0" y="0"/>
          <a:ext cx="0" cy="0"/>
          <a:chOff x="0" y="0"/>
          <a:chExt cx="0" cy="0"/>
        </a:xfrm>
      </p:grpSpPr>
      <p:sp useBgFill="1">
        <p:nvSpPr>
          <p:cNvPr id="4151" name="Rectangle 415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a:extLst>
              <a:ext uri="{FF2B5EF4-FFF2-40B4-BE49-F238E27FC236}">
                <a16:creationId xmlns:a16="http://schemas.microsoft.com/office/drawing/2014/main" id="{18011A3E-7650-4937-BC7D-FAFC8578F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11" r="6611"/>
          <a:stretch>
            <a:fillRect/>
          </a:stretch>
        </p:blipFill>
        <p:spPr bwMode="auto">
          <a:xfrm>
            <a:off x="3242693"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153" name="Freeform: Shape 415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55" name="Freeform: Shape 415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5AE4B01-6BD4-3949-CEFF-A1C069FE7493}"/>
              </a:ext>
            </a:extLst>
          </p:cNvPr>
          <p:cNvSpPr txBox="1"/>
          <p:nvPr/>
        </p:nvSpPr>
        <p:spPr>
          <a:xfrm>
            <a:off x="371094" y="1161288"/>
            <a:ext cx="3438144" cy="1125728"/>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4400">
                <a:ln w="0"/>
                <a:effectLst>
                  <a:outerShdw blurRad="38100" dist="19050" dir="2700000" algn="tl" rotWithShape="0">
                    <a:schemeClr val="dk1">
                      <a:alpha val="40000"/>
                    </a:schemeClr>
                  </a:outerShdw>
                </a:effectLst>
              </a:rPr>
              <a:t>ARC 2Gun </a:t>
            </a:r>
            <a:br>
              <a:rPr lang="en-US" sz="4400">
                <a:ln w="0"/>
                <a:effectLst>
                  <a:outerShdw blurRad="38100" dist="19050" dir="2700000" algn="tl" rotWithShape="0">
                    <a:schemeClr val="dk1">
                      <a:alpha val="40000"/>
                    </a:schemeClr>
                  </a:outerShdw>
                </a:effectLst>
              </a:rPr>
            </a:br>
            <a:r>
              <a:rPr lang="en-US" sz="4000" i="1">
                <a:ln w="0"/>
                <a:effectLst>
                  <a:outerShdw blurRad="38100" dist="19050" dir="2700000" algn="tl" rotWithShape="0">
                    <a:schemeClr val="dk1">
                      <a:alpha val="40000"/>
                    </a:schemeClr>
                  </a:outerShdw>
                </a:effectLst>
              </a:rPr>
              <a:t>specifics</a:t>
            </a:r>
            <a:endParaRPr lang="en-US" sz="4400" b="1" dirty="0">
              <a:latin typeface="+mj-lt"/>
              <a:ea typeface="+mj-ea"/>
              <a:cs typeface="+mj-cs"/>
            </a:endParaRPr>
          </a:p>
        </p:txBody>
      </p:sp>
      <p:sp>
        <p:nvSpPr>
          <p:cNvPr id="4157" name="Rectangle 415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59" name="Rectangle 415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14">
            <a:extLst>
              <a:ext uri="{FF2B5EF4-FFF2-40B4-BE49-F238E27FC236}">
                <a16:creationId xmlns:a16="http://schemas.microsoft.com/office/drawing/2014/main" id="{11731CBF-F31F-44FA-5997-4DF28092451F}"/>
              </a:ext>
            </a:extLst>
          </p:cNvPr>
          <p:cNvSpPr txBox="1">
            <a:spLocks/>
          </p:cNvSpPr>
          <p:nvPr/>
        </p:nvSpPr>
        <p:spPr>
          <a:xfrm>
            <a:off x="306450" y="2618232"/>
            <a:ext cx="3727069" cy="36522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Multi-gun match testing foundational marksmanship incorporating both rifle and pistol platforms</a:t>
            </a:r>
          </a:p>
          <a:p>
            <a:r>
              <a:rPr lang="en-US" sz="2000" b="1" dirty="0"/>
              <a:t>Uses the same rule-set and format as ARC Level 2 matches</a:t>
            </a:r>
          </a:p>
          <a:p>
            <a:r>
              <a:rPr lang="en-US" sz="2000" b="1" dirty="0"/>
              <a:t>Local control of stage designs to meet your range needs</a:t>
            </a:r>
            <a:endParaRPr lang="en-US" sz="2000" dirty="0"/>
          </a:p>
          <a:p>
            <a:pPr marL="0"/>
            <a:endParaRPr lang="en-US" sz="1700" dirty="0"/>
          </a:p>
          <a:p>
            <a:pPr marL="0" indent="0">
              <a:buNone/>
            </a:pPr>
            <a:endParaRPr lang="en-US" sz="1700" dirty="0"/>
          </a:p>
        </p:txBody>
      </p:sp>
    </p:spTree>
    <p:extLst>
      <p:ext uri="{BB962C8B-B14F-4D97-AF65-F5344CB8AC3E}">
        <p14:creationId xmlns:p14="http://schemas.microsoft.com/office/powerpoint/2010/main" val="3355910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F3287A-29B3-FDFB-09A0-2D13201E7546}"/>
            </a:ext>
          </a:extLst>
        </p:cNvPr>
        <p:cNvGrpSpPr/>
        <p:nvPr/>
      </p:nvGrpSpPr>
      <p:grpSpPr>
        <a:xfrm>
          <a:off x="0" y="0"/>
          <a:ext cx="0" cy="0"/>
          <a:chOff x="0" y="0"/>
          <a:chExt cx="0" cy="0"/>
        </a:xfrm>
      </p:grpSpPr>
      <p:sp useBgFill="1">
        <p:nvSpPr>
          <p:cNvPr id="4158" name="Rectangle 415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0CAAF39-AD8D-E3BB-E42C-CC56A2A8A97F}"/>
              </a:ext>
            </a:extLst>
          </p:cNvPr>
          <p:cNvSpPr>
            <a:spLocks noGrp="1"/>
          </p:cNvSpPr>
          <p:nvPr>
            <p:ph type="title"/>
          </p:nvPr>
        </p:nvSpPr>
        <p:spPr>
          <a:xfrm>
            <a:off x="472312" y="665718"/>
            <a:ext cx="4368602" cy="1337827"/>
          </a:xfrm>
        </p:spPr>
        <p:txBody>
          <a:bodyPr vert="horz" lIns="91440" tIns="45720" rIns="91440" bIns="45720" rtlCol="0" anchor="b">
            <a:normAutofit fontScale="90000"/>
          </a:bodyPr>
          <a:lstStyle/>
          <a:p>
            <a:r>
              <a:rPr lang="en-US" sz="5400" dirty="0">
                <a:ln w="0"/>
                <a:effectLst>
                  <a:outerShdw blurRad="38100" dist="19050" dir="2700000" algn="tl" rotWithShape="0">
                    <a:schemeClr val="dk1">
                      <a:alpha val="40000"/>
                    </a:schemeClr>
                  </a:outerShdw>
                </a:effectLst>
              </a:rPr>
              <a:t>ARC Level 1 &amp; 2 Training</a:t>
            </a:r>
          </a:p>
        </p:txBody>
      </p:sp>
      <p:sp>
        <p:nvSpPr>
          <p:cNvPr id="41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047849DB-781A-94D4-F8D7-D2A88D6B03FC}"/>
              </a:ext>
            </a:extLst>
          </p:cNvPr>
          <p:cNvSpPr>
            <a:spLocks noGrp="1"/>
          </p:cNvSpPr>
          <p:nvPr>
            <p:ph idx="1"/>
          </p:nvPr>
        </p:nvSpPr>
        <p:spPr>
          <a:xfrm>
            <a:off x="170919" y="2739634"/>
            <a:ext cx="5139258" cy="4543303"/>
          </a:xfrm>
        </p:spPr>
        <p:txBody>
          <a:bodyPr vert="horz" lIns="91440" tIns="45720" rIns="91440" bIns="45720" rtlCol="0">
            <a:normAutofit/>
          </a:bodyPr>
          <a:lstStyle/>
          <a:p>
            <a:pPr>
              <a:buFont typeface="Wingdings" panose="05000000000000000000" pitchFamily="2" charset="2"/>
              <a:buChar char="§"/>
            </a:pPr>
            <a:r>
              <a:rPr lang="en-US" sz="2200" dirty="0"/>
              <a:t>Training courses designed for beginner and intermediate-skilled AR owners in small group classroom settings followed by live fire range exercises  </a:t>
            </a:r>
          </a:p>
          <a:p>
            <a:pPr>
              <a:buFont typeface="Wingdings" panose="05000000000000000000" pitchFamily="2" charset="2"/>
              <a:buChar char="§"/>
            </a:pPr>
            <a:r>
              <a:rPr lang="en-US" sz="2200" dirty="0"/>
              <a:t>Presented by club appointed instructors </a:t>
            </a:r>
          </a:p>
          <a:p>
            <a:pPr>
              <a:buFont typeface="Wingdings" panose="05000000000000000000" pitchFamily="2" charset="2"/>
              <a:buChar char="§"/>
            </a:pPr>
            <a:r>
              <a:rPr lang="en-US" sz="2200" dirty="0"/>
              <a:t>Clubs establish the fee structure</a:t>
            </a:r>
          </a:p>
          <a:p>
            <a:pPr>
              <a:buFont typeface="Wingdings" panose="05000000000000000000" pitchFamily="2" charset="2"/>
              <a:buChar char="§"/>
            </a:pPr>
            <a:r>
              <a:rPr lang="en-US" sz="2200" dirty="0"/>
              <a:t>NRA student packages and lesson plans expected to be available soon</a:t>
            </a:r>
          </a:p>
          <a:p>
            <a:pPr>
              <a:buFont typeface="Wingdings" panose="05000000000000000000" pitchFamily="2" charset="2"/>
              <a:buChar char="§"/>
            </a:pPr>
            <a:r>
              <a:rPr lang="en-US" sz="2200" dirty="0"/>
              <a:t>ARC Level 2 training lesson plans are being planned for future development</a:t>
            </a:r>
          </a:p>
        </p:txBody>
      </p:sp>
      <p:pic>
        <p:nvPicPr>
          <p:cNvPr id="4102" name="Picture 6">
            <a:extLst>
              <a:ext uri="{FF2B5EF4-FFF2-40B4-BE49-F238E27FC236}">
                <a16:creationId xmlns:a16="http://schemas.microsoft.com/office/drawing/2014/main" id="{FF95374C-07DD-3004-3AF8-79944C4C9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82" r="18257" b="2"/>
          <a:stretch>
            <a:fillRect/>
          </a:stretch>
        </p:blipFill>
        <p:spPr bwMode="auto">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ARC LEVEL 2">
            <a:extLst>
              <a:ext uri="{FF2B5EF4-FFF2-40B4-BE49-F238E27FC236}">
                <a16:creationId xmlns:a16="http://schemas.microsoft.com/office/drawing/2014/main" id="{D9ED0D11-61D8-14C9-CF20-DB1AAACAA0C1}"/>
              </a:ext>
            </a:extLst>
          </p:cNvPr>
          <p:cNvPicPr>
            <a:picLocks noChangeAspect="1" noChangeArrowheads="1"/>
          </p:cNvPicPr>
          <p:nvPr/>
        </p:nvPicPr>
        <p:blipFill rotWithShape="1">
          <a:blip r:embed="rId3">
            <a:alphaModFix amt="65000"/>
            <a:extLst>
              <a:ext uri="{28A0092B-C50C-407E-A947-70E740481C1C}">
                <a14:useLocalDpi xmlns:a14="http://schemas.microsoft.com/office/drawing/2010/main" val="0"/>
              </a:ext>
            </a:extLst>
          </a:blip>
          <a:srcRect l="25300" r="30627"/>
          <a:stretch>
            <a:fillRect/>
          </a:stretch>
        </p:blipFill>
        <p:spPr bwMode="auto">
          <a:xfrm>
            <a:off x="11254196" y="6277645"/>
            <a:ext cx="319496" cy="4077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J. Petrou">
            <a:extLst>
              <a:ext uri="{FF2B5EF4-FFF2-40B4-BE49-F238E27FC236}">
                <a16:creationId xmlns:a16="http://schemas.microsoft.com/office/drawing/2014/main" id="{AA3B2B50-1C98-59E5-3D33-0B938C7716EF}"/>
              </a:ext>
            </a:extLst>
          </p:cNvPr>
          <p:cNvPicPr>
            <a:picLocks noChangeAspect="1" noChangeArrowheads="1"/>
          </p:cNvPicPr>
          <p:nvPr/>
        </p:nvPicPr>
        <p:blipFill rotWithShape="1">
          <a:blip r:embed="rId4">
            <a:alphaModFix amt="65000"/>
            <a:extLst>
              <a:ext uri="{28A0092B-C50C-407E-A947-70E740481C1C}">
                <a14:useLocalDpi xmlns:a14="http://schemas.microsoft.com/office/drawing/2010/main" val="0"/>
              </a:ext>
            </a:extLst>
          </a:blip>
          <a:srcRect l="26233" r="29693"/>
          <a:stretch>
            <a:fillRect/>
          </a:stretch>
        </p:blipFill>
        <p:spPr bwMode="auto">
          <a:xfrm>
            <a:off x="11701585" y="6277645"/>
            <a:ext cx="319496" cy="40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4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52830C-2AD7-10A8-95A0-E97F7BF4CD72}"/>
            </a:ext>
          </a:extLst>
        </p:cNvPr>
        <p:cNvGrpSpPr/>
        <p:nvPr/>
      </p:nvGrpSpPr>
      <p:grpSpPr>
        <a:xfrm>
          <a:off x="0" y="0"/>
          <a:ext cx="0" cy="0"/>
          <a:chOff x="0" y="0"/>
          <a:chExt cx="0" cy="0"/>
        </a:xfrm>
      </p:grpSpPr>
      <p:sp useBgFill="1">
        <p:nvSpPr>
          <p:cNvPr id="3144" name="Rectangle 314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5" name="Rectangle 3144">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699969EB-AD14-81A7-7A0E-5511F7B6E351}"/>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l="11322" r="7354" b="-1"/>
          <a:stretch>
            <a:fillRect/>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224FABA-CB01-4C64-C0BB-722EAA0EFDC0}"/>
              </a:ext>
            </a:extLst>
          </p:cNvPr>
          <p:cNvSpPr>
            <a:spLocks noGrp="1"/>
          </p:cNvSpPr>
          <p:nvPr>
            <p:ph type="title"/>
          </p:nvPr>
        </p:nvSpPr>
        <p:spPr>
          <a:xfrm>
            <a:off x="225631" y="197628"/>
            <a:ext cx="7042067" cy="1627636"/>
          </a:xfrm>
        </p:spPr>
        <p:txBody>
          <a:bodyPr>
            <a:normAutofit/>
          </a:bodyPr>
          <a:lstStyle/>
          <a:p>
            <a:r>
              <a:rPr lang="en-US" dirty="0">
                <a:ln w="22225">
                  <a:solidFill>
                    <a:srgbClr val="FFFFFF"/>
                  </a:solidFill>
                </a:ln>
                <a:solidFill>
                  <a:srgbClr val="FFFFFF"/>
                </a:solidFill>
              </a:rPr>
              <a:t>What Do Participants Need?</a:t>
            </a:r>
          </a:p>
        </p:txBody>
      </p:sp>
      <p:sp>
        <p:nvSpPr>
          <p:cNvPr id="3" name="Content Placeholder 2">
            <a:extLst>
              <a:ext uri="{FF2B5EF4-FFF2-40B4-BE49-F238E27FC236}">
                <a16:creationId xmlns:a16="http://schemas.microsoft.com/office/drawing/2014/main" id="{E4432392-95DF-4BF7-CF82-CAD6B706CD4D}"/>
              </a:ext>
            </a:extLst>
          </p:cNvPr>
          <p:cNvSpPr>
            <a:spLocks noGrp="1"/>
          </p:cNvSpPr>
          <p:nvPr>
            <p:ph idx="1"/>
          </p:nvPr>
        </p:nvSpPr>
        <p:spPr>
          <a:xfrm>
            <a:off x="225461" y="1573471"/>
            <a:ext cx="6087648" cy="5284519"/>
          </a:xfrm>
        </p:spPr>
        <p:txBody>
          <a:bodyPr>
            <a:normAutofit/>
          </a:bodyPr>
          <a:lstStyle/>
          <a:p>
            <a:pPr marL="0" indent="0">
              <a:buNone/>
            </a:pPr>
            <a:endParaRPr lang="en-US" sz="2000" dirty="0">
              <a:solidFill>
                <a:srgbClr val="FFFFFF"/>
              </a:solidFill>
            </a:endParaRPr>
          </a:p>
          <a:p>
            <a:r>
              <a:rPr lang="en-US" sz="2000" b="1" dirty="0">
                <a:solidFill>
                  <a:srgbClr val="FFFFFF"/>
                </a:solidFill>
              </a:rPr>
              <a:t>A Carbine Rifle in one of the following three calibers:  .223, .308, or 300BLK.  Pistol Caliber Carbines or semi-auto handguns are allowed in 9mm, .40, and .45.  Firearms must fit into one of the three divisions: Stock, Limited or Open (see rulebook for division requirements)</a:t>
            </a:r>
          </a:p>
          <a:p>
            <a:r>
              <a:rPr lang="en-US" sz="2000" b="1" dirty="0">
                <a:solidFill>
                  <a:srgbClr val="FFFFFF"/>
                </a:solidFill>
              </a:rPr>
              <a:t>A sling for your carbine for all matches and a belt mounted holster for 2Gun</a:t>
            </a:r>
          </a:p>
          <a:p>
            <a:r>
              <a:rPr lang="en-US" sz="2000" b="1" dirty="0">
                <a:solidFill>
                  <a:srgbClr val="FFFFFF"/>
                </a:solidFill>
              </a:rPr>
              <a:t>An Empty Chamber Indicator (ECI)</a:t>
            </a:r>
          </a:p>
          <a:p>
            <a:r>
              <a:rPr lang="en-US" sz="2000" b="1" dirty="0">
                <a:solidFill>
                  <a:srgbClr val="FFFFFF"/>
                </a:solidFill>
              </a:rPr>
              <a:t>A minimum of four rifle magazines</a:t>
            </a:r>
          </a:p>
          <a:p>
            <a:r>
              <a:rPr lang="en-US" sz="2000" b="1" dirty="0">
                <a:solidFill>
                  <a:srgbClr val="FFFFFF"/>
                </a:solidFill>
              </a:rPr>
              <a:t>Hearing and eye protection</a:t>
            </a:r>
          </a:p>
          <a:p>
            <a:r>
              <a:rPr lang="en-US" sz="2000" b="1" dirty="0">
                <a:solidFill>
                  <a:srgbClr val="FFFFFF"/>
                </a:solidFill>
              </a:rPr>
              <a:t>Optional use of suppressors &amp; short barrel rifles  where legally permitted  </a:t>
            </a:r>
          </a:p>
          <a:p>
            <a:endParaRPr lang="en-US" sz="2000" dirty="0">
              <a:solidFill>
                <a:srgbClr val="FFFFFF"/>
              </a:solidFill>
            </a:endParaRPr>
          </a:p>
        </p:txBody>
      </p:sp>
      <p:pic>
        <p:nvPicPr>
          <p:cNvPr id="5" name="Picture 4">
            <a:extLst>
              <a:ext uri="{FF2B5EF4-FFF2-40B4-BE49-F238E27FC236}">
                <a16:creationId xmlns:a16="http://schemas.microsoft.com/office/drawing/2014/main" id="{6BBF6DBC-3EB2-0D8D-3A82-57FC95965CF4}"/>
              </a:ext>
            </a:extLst>
          </p:cNvPr>
          <p:cNvPicPr>
            <a:picLocks noChangeAspect="1"/>
          </p:cNvPicPr>
          <p:nvPr/>
        </p:nvPicPr>
        <p:blipFill>
          <a:blip r:embed="rId4">
            <a:extLst>
              <a:ext uri="{28A0092B-C50C-407E-A947-70E740481C1C}">
                <a14:useLocalDpi xmlns:a14="http://schemas.microsoft.com/office/drawing/2010/main" val="0"/>
              </a:ext>
            </a:extLst>
          </a:blip>
          <a:srcRect l="3498" r="31292"/>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58353518"/>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242A0036D45841AAABA4E312A1E2DB" ma:contentTypeVersion="5" ma:contentTypeDescription="Create a new document." ma:contentTypeScope="" ma:versionID="83a6c787a95bd25bae841ed85786e016">
  <xsd:schema xmlns:xsd="http://www.w3.org/2001/XMLSchema" xmlns:xs="http://www.w3.org/2001/XMLSchema" xmlns:p="http://schemas.microsoft.com/office/2006/metadata/properties" xmlns:ns3="b2386efe-0de7-4a13-b14d-9372d42b097f" targetNamespace="http://schemas.microsoft.com/office/2006/metadata/properties" ma:root="true" ma:fieldsID="4002cf3d8ae189075fb312aa74492e3c" ns3:_="">
    <xsd:import namespace="b2386efe-0de7-4a13-b14d-9372d42b097f"/>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386efe-0de7-4a13-b14d-9372d42b09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5CF725-D860-4A24-B4CB-0C8675CB0780}">
  <ds:schemaRefs>
    <ds:schemaRef ds:uri="http://purl.org/dc/terms/"/>
    <ds:schemaRef ds:uri="http://schemas.openxmlformats.org/package/2006/metadata/core-properties"/>
    <ds:schemaRef ds:uri="http://schemas.microsoft.com/office/infopath/2007/PartnerControls"/>
    <ds:schemaRef ds:uri="http://purl.org/dc/elements/1.1/"/>
    <ds:schemaRef ds:uri="b2386efe-0de7-4a13-b14d-9372d42b097f"/>
    <ds:schemaRef ds:uri="http://purl.org/dc/dcmitype/"/>
    <ds:schemaRef ds:uri="http://schemas.microsoft.com/office/2006/documentManagement/typ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E3AB67F-B4FA-49E3-8DE1-EF041B6DEB40}">
  <ds:schemaRefs>
    <ds:schemaRef ds:uri="http://schemas.microsoft.com/sharepoint/v3/contenttype/forms"/>
  </ds:schemaRefs>
</ds:datastoreItem>
</file>

<file path=customXml/itemProps3.xml><?xml version="1.0" encoding="utf-8"?>
<ds:datastoreItem xmlns:ds="http://schemas.openxmlformats.org/officeDocument/2006/customXml" ds:itemID="{7417B8F5-62CE-41D5-902B-A87C7B7E60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386efe-0de7-4a13-b14d-9372d42b09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3330</TotalTime>
  <Words>917</Words>
  <Application>Microsoft Office PowerPoint</Application>
  <PresentationFormat>Widescreen</PresentationFormat>
  <Paragraphs>86</Paragraphs>
  <Slides>14</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Agency FB</vt:lpstr>
      <vt:lpstr>Aptos</vt:lpstr>
      <vt:lpstr>Aptos Display</vt:lpstr>
      <vt:lpstr>Arial</vt:lpstr>
      <vt:lpstr>Calibri</vt:lpstr>
      <vt:lpstr>Wingdings</vt:lpstr>
      <vt:lpstr>Office Theme</vt:lpstr>
      <vt:lpstr>PowerPoint Presentation</vt:lpstr>
      <vt:lpstr>PowerPoint Presentation</vt:lpstr>
      <vt:lpstr>PowerPoint Presentation</vt:lpstr>
      <vt:lpstr>ARC Level I specifics</vt:lpstr>
      <vt:lpstr>ARC Level 2 specifics</vt:lpstr>
      <vt:lpstr>ARC Level 2  Indoor stage example</vt:lpstr>
      <vt:lpstr>PowerPoint Presentation</vt:lpstr>
      <vt:lpstr>ARC Level 1 &amp; 2 Training</vt:lpstr>
      <vt:lpstr>What Do Participants Need?</vt:lpstr>
      <vt:lpstr>PowerPoint Presentation</vt:lpstr>
      <vt:lpstr>PowerPoint Presentation</vt:lpstr>
      <vt:lpstr>Videos are Coming Soon</vt:lpstr>
      <vt:lpstr>Build your Barricade</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Vincent Phan</dc:creator>
  <cp:lastModifiedBy>Barber, Chad</cp:lastModifiedBy>
  <cp:revision>54</cp:revision>
  <dcterms:created xsi:type="dcterms:W3CDTF">2025-06-25T21:56:30Z</dcterms:created>
  <dcterms:modified xsi:type="dcterms:W3CDTF">2026-01-16T18:51:00Z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0x01010015242A0036D45841AAABA4E312A1E2DB</vt:lpwstr>
  </property>
</Properties>
</file>